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43"/>
  </p:notesMasterIdLst>
  <p:handoutMasterIdLst>
    <p:handoutMasterId r:id="rId44"/>
  </p:handoutMasterIdLst>
  <p:sldIdLst>
    <p:sldId id="385" r:id="rId3"/>
    <p:sldId id="514" r:id="rId4"/>
    <p:sldId id="517" r:id="rId5"/>
    <p:sldId id="496" r:id="rId6"/>
    <p:sldId id="495" r:id="rId7"/>
    <p:sldId id="492" r:id="rId8"/>
    <p:sldId id="493" r:id="rId9"/>
    <p:sldId id="494" r:id="rId10"/>
    <p:sldId id="538" r:id="rId11"/>
    <p:sldId id="501" r:id="rId12"/>
    <p:sldId id="522" r:id="rId13"/>
    <p:sldId id="523" r:id="rId14"/>
    <p:sldId id="541" r:id="rId15"/>
    <p:sldId id="515" r:id="rId16"/>
    <p:sldId id="500" r:id="rId17"/>
    <p:sldId id="471" r:id="rId18"/>
    <p:sldId id="483" r:id="rId19"/>
    <p:sldId id="433" r:id="rId20"/>
    <p:sldId id="423" r:id="rId21"/>
    <p:sldId id="482" r:id="rId22"/>
    <p:sldId id="478" r:id="rId23"/>
    <p:sldId id="542" r:id="rId24"/>
    <p:sldId id="525" r:id="rId25"/>
    <p:sldId id="544" r:id="rId26"/>
    <p:sldId id="502" r:id="rId27"/>
    <p:sldId id="503" r:id="rId28"/>
    <p:sldId id="504" r:id="rId29"/>
    <p:sldId id="505" r:id="rId30"/>
    <p:sldId id="474" r:id="rId31"/>
    <p:sldId id="509" r:id="rId32"/>
    <p:sldId id="526" r:id="rId33"/>
    <p:sldId id="539" r:id="rId34"/>
    <p:sldId id="430" r:id="rId35"/>
    <p:sldId id="459" r:id="rId36"/>
    <p:sldId id="530" r:id="rId37"/>
    <p:sldId id="532" r:id="rId38"/>
    <p:sldId id="531" r:id="rId39"/>
    <p:sldId id="527" r:id="rId40"/>
    <p:sldId id="533" r:id="rId41"/>
    <p:sldId id="540" r:id="rId42"/>
  </p:sldIdLst>
  <p:sldSz cx="12188825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60"/>
  </p:normalViewPr>
  <p:slideViewPr>
    <p:cSldViewPr showGuides="1">
      <p:cViewPr>
        <p:scale>
          <a:sx n="66" d="100"/>
          <a:sy n="66" d="100"/>
        </p:scale>
        <p:origin x="-924" y="-222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notesViewPr>
    <p:cSldViewPr showGuides="1">
      <p:cViewPr varScale="1">
        <p:scale>
          <a:sx n="70" d="100"/>
          <a:sy n="70" d="100"/>
        </p:scale>
        <p:origin x="-2814" y="-9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28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0" pos="3839" userDrawn="1">
          <p15:clr>
            <a:srgbClr val="F26B43"/>
          </p15:clr>
        </p15:guide>
        <p15:guide id="0" pos="1199" userDrawn="1">
          <p15:clr>
            <a:srgbClr val="F26B43"/>
          </p15:clr>
        </p15:guide>
        <p15:guide id="1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d.com/heart/anatomy-picture-of-blood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heart/picture-of-the-heart" TargetMode="External"/><Relationship Id="rId2" Type="http://schemas.openxmlformats.org/officeDocument/2006/relationships/hyperlink" Target="http://www.webmd.com/a-to-z-guides/acute-renal-failure-topic-overview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28668" y="3429001"/>
            <a:ext cx="8999743" cy="203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142999"/>
          </a:xfrm>
        </p:spPr>
        <p:txBody>
          <a:bodyPr/>
          <a:lstStyle/>
          <a:p>
            <a:pPr algn="ctr"/>
            <a:r>
              <a:rPr lang="en-US" altLang="en-US" dirty="0"/>
              <a:t>Anticoagulants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2" y="2819400"/>
            <a:ext cx="2990513" cy="198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2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Antiplatelet</a:t>
            </a:r>
          </a:p>
          <a:p>
            <a:pPr marL="0" indent="0">
              <a:buNone/>
            </a:pPr>
            <a:r>
              <a:rPr lang="en-US" sz="4000" dirty="0" smtClean="0"/>
              <a:t>    Aspirin, Clopidogrel, ASA/dipyridamole 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Vitamin K antagonist</a:t>
            </a:r>
          </a:p>
          <a:p>
            <a:pPr marL="365760" lvl="1" indent="0">
              <a:buNone/>
            </a:pPr>
            <a:r>
              <a:rPr lang="en-US" sz="4000" dirty="0" smtClean="0"/>
              <a:t>Coumadin, warfarin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Thrombin inhibitors</a:t>
            </a:r>
          </a:p>
          <a:p>
            <a:pPr marL="365760" lvl="1" indent="0">
              <a:buNone/>
            </a:pPr>
            <a:r>
              <a:rPr lang="en-US" sz="4000" dirty="0" smtClean="0"/>
              <a:t>Heparin, LMWH, Pradaxa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Xa factor inhibitors</a:t>
            </a:r>
          </a:p>
          <a:p>
            <a:pPr marL="365760" lvl="1" indent="0">
              <a:buNone/>
            </a:pPr>
            <a:r>
              <a:rPr lang="en-US" sz="4000" dirty="0" smtClean="0"/>
              <a:t>Xarelto, Eliquis, Arixtra, Savaysa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Anticoagulation classes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768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C00000"/>
                </a:solidFill>
              </a:rPr>
              <a:t>Red </a:t>
            </a:r>
            <a:r>
              <a:rPr lang="en-US" sz="3200" b="1" dirty="0">
                <a:solidFill>
                  <a:srgbClr val="C00000"/>
                </a:solidFill>
              </a:rPr>
              <a:t>or brown urine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C00000"/>
                </a:solidFill>
              </a:rPr>
              <a:t>Black or bloody </a:t>
            </a:r>
            <a:r>
              <a:rPr lang="en-US" sz="3200" b="1" dirty="0" smtClean="0">
                <a:solidFill>
                  <a:srgbClr val="C00000"/>
                </a:solidFill>
              </a:rPr>
              <a:t>stool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C00000"/>
                </a:solidFill>
              </a:rPr>
              <a:t>Vomiting of blood or material that looks like coffee </a:t>
            </a:r>
            <a:r>
              <a:rPr lang="en-US" sz="3200" b="1" dirty="0" smtClean="0">
                <a:solidFill>
                  <a:srgbClr val="C00000"/>
                </a:solidFill>
              </a:rPr>
              <a:t>grounds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C00000"/>
                </a:solidFill>
              </a:rPr>
              <a:t>Bruising that develops without an </a:t>
            </a:r>
            <a:r>
              <a:rPr lang="en-US" sz="3200" b="1" dirty="0" smtClean="0">
                <a:solidFill>
                  <a:srgbClr val="C00000"/>
                </a:solidFill>
              </a:rPr>
              <a:t>injury</a:t>
            </a:r>
            <a:endParaRPr lang="en-US" sz="32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C00000"/>
                </a:solidFill>
              </a:rPr>
              <a:t>Severe </a:t>
            </a:r>
            <a:r>
              <a:rPr lang="en-US" sz="3200" b="1" dirty="0">
                <a:solidFill>
                  <a:srgbClr val="C00000"/>
                </a:solidFill>
              </a:rPr>
              <a:t>headache or stomach pain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C00000"/>
                </a:solidFill>
              </a:rPr>
              <a:t>Joint pain, discomfort or swelling, especially after an </a:t>
            </a:r>
            <a:r>
              <a:rPr lang="en-US" sz="3200" b="1" dirty="0" smtClean="0">
                <a:solidFill>
                  <a:srgbClr val="C00000"/>
                </a:solidFill>
              </a:rPr>
              <a:t>injury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 and Symptoms of 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8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C00000"/>
                </a:solidFill>
              </a:rPr>
              <a:t>Dizziness </a:t>
            </a:r>
            <a:r>
              <a:rPr lang="en-US" sz="3200" b="1" dirty="0">
                <a:solidFill>
                  <a:srgbClr val="C00000"/>
                </a:solidFill>
              </a:rPr>
              <a:t>or weakness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C00000"/>
                </a:solidFill>
              </a:rPr>
              <a:t>Bleeding </a:t>
            </a:r>
            <a:r>
              <a:rPr lang="en-US" sz="3200" b="1" dirty="0">
                <a:solidFill>
                  <a:srgbClr val="C00000"/>
                </a:solidFill>
              </a:rPr>
              <a:t>from the gums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rgbClr val="C00000"/>
                </a:solidFill>
              </a:rPr>
              <a:t>Swelling or pain at an injection site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C00000"/>
                </a:solidFill>
              </a:rPr>
              <a:t>Diarrhea</a:t>
            </a:r>
            <a:r>
              <a:rPr lang="en-US" sz="3200" b="1" dirty="0">
                <a:solidFill>
                  <a:srgbClr val="C00000"/>
                </a:solidFill>
              </a:rPr>
              <a:t>, vomiting or inability to eat for more than 24 hours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C00000"/>
                </a:solidFill>
              </a:rPr>
              <a:t>Fever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 and Symptoms of 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2" y="1524000"/>
            <a:ext cx="947282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dirty="0" smtClean="0"/>
              <a:t>Anticoagulants </a:t>
            </a:r>
            <a:r>
              <a:rPr lang="en-US" altLang="en-US" sz="4000" dirty="0"/>
              <a:t>are used </a:t>
            </a:r>
            <a:r>
              <a:rPr lang="en-US" altLang="en-US" sz="4000" dirty="0" smtClean="0"/>
              <a:t>for;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C00000"/>
                </a:solidFill>
              </a:rPr>
              <a:t>A</a:t>
            </a:r>
            <a:r>
              <a:rPr lang="en-US" altLang="en-US" b="1" dirty="0" smtClean="0">
                <a:solidFill>
                  <a:srgbClr val="C00000"/>
                </a:solidFill>
              </a:rPr>
              <a:t>cute </a:t>
            </a:r>
            <a:r>
              <a:rPr lang="en-US" altLang="en-US" b="1" dirty="0">
                <a:solidFill>
                  <a:srgbClr val="C00000"/>
                </a:solidFill>
              </a:rPr>
              <a:t>coronary syndromes, </a:t>
            </a:r>
            <a:endParaRPr lang="en-US" altLang="en-US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C00000"/>
                </a:solidFill>
              </a:rPr>
              <a:t>Deep-vein </a:t>
            </a:r>
            <a:r>
              <a:rPr lang="en-US" altLang="en-US" b="1" dirty="0">
                <a:solidFill>
                  <a:srgbClr val="C00000"/>
                </a:solidFill>
              </a:rPr>
              <a:t>thrombosis (DVT), </a:t>
            </a:r>
            <a:endParaRPr lang="en-US" altLang="en-US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C00000"/>
                </a:solidFill>
              </a:rPr>
              <a:t>P</a:t>
            </a:r>
            <a:r>
              <a:rPr lang="en-US" altLang="en-US" b="1" dirty="0" smtClean="0">
                <a:solidFill>
                  <a:srgbClr val="C00000"/>
                </a:solidFill>
              </a:rPr>
              <a:t>ulmonary </a:t>
            </a:r>
            <a:r>
              <a:rPr lang="en-US" altLang="en-US" b="1" dirty="0">
                <a:solidFill>
                  <a:srgbClr val="C00000"/>
                </a:solidFill>
              </a:rPr>
              <a:t>embolism (PE), </a:t>
            </a:r>
            <a:endParaRPr lang="en-US" altLang="en-US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C00000"/>
                </a:solidFill>
              </a:rPr>
              <a:t>H</a:t>
            </a:r>
            <a:r>
              <a:rPr lang="en-US" altLang="en-US" b="1" dirty="0" smtClean="0">
                <a:solidFill>
                  <a:srgbClr val="C00000"/>
                </a:solidFill>
              </a:rPr>
              <a:t>eart </a:t>
            </a:r>
            <a:r>
              <a:rPr lang="en-US" altLang="en-US" b="1" dirty="0">
                <a:solidFill>
                  <a:srgbClr val="C00000"/>
                </a:solidFill>
              </a:rPr>
              <a:t>surgery. </a:t>
            </a:r>
            <a:endParaRPr lang="en-US" altLang="en-US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C00000"/>
                </a:solidFill>
              </a:rPr>
              <a:t>Atrial Fib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C00000"/>
                </a:solidFill>
              </a:rPr>
              <a:t>Patients with artificial heart valves.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338038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Question</a:t>
            </a:r>
          </a:p>
          <a:p>
            <a:pPr marL="0" indent="0">
              <a:buNone/>
            </a:pPr>
            <a:r>
              <a:rPr lang="en-US" sz="4800" dirty="0" smtClean="0"/>
              <a:t>Who can tell me approximately when anticoagulants were first used to treat patients?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1 – 25 years ago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2 -  85 years ago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3 -  2,500 years ago 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344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A cattle disease in the </a:t>
            </a:r>
            <a:r>
              <a:rPr lang="en-US" dirty="0"/>
              <a:t>M</a:t>
            </a:r>
            <a:r>
              <a:rPr lang="en-US" dirty="0" smtClean="0"/>
              <a:t>idwest in the </a:t>
            </a:r>
            <a:r>
              <a:rPr lang="en-US" dirty="0" smtClean="0">
                <a:solidFill>
                  <a:srgbClr val="FF0000"/>
                </a:solidFill>
              </a:rPr>
              <a:t>1920s </a:t>
            </a:r>
            <a:r>
              <a:rPr lang="en-US" dirty="0" smtClean="0"/>
              <a:t>causing bleeding was traced to spoiled </a:t>
            </a:r>
            <a:r>
              <a:rPr lang="en-US" b="1" dirty="0" smtClean="0">
                <a:solidFill>
                  <a:srgbClr val="FF0000"/>
                </a:solidFill>
              </a:rPr>
              <a:t>sweet clover </a:t>
            </a:r>
            <a:r>
              <a:rPr lang="en-US" dirty="0" smtClean="0"/>
              <a:t>the cattle was eating.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substance was extracted and identified as </a:t>
            </a:r>
            <a:r>
              <a:rPr lang="en-US" dirty="0" smtClean="0">
                <a:solidFill>
                  <a:srgbClr val="FF0000"/>
                </a:solidFill>
              </a:rPr>
              <a:t>coumarin </a:t>
            </a:r>
            <a:r>
              <a:rPr lang="en-US" dirty="0" smtClean="0"/>
              <a:t>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University of Wisconsin.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led to the development of dicoumarol in 1941 and rat poison in </a:t>
            </a:r>
            <a:r>
              <a:rPr lang="en-US" b="1" dirty="0" smtClean="0">
                <a:solidFill>
                  <a:srgbClr val="FF0000"/>
                </a:solidFill>
              </a:rPr>
              <a:t>1954</a:t>
            </a:r>
            <a:r>
              <a:rPr lang="en-US" dirty="0" smtClean="0"/>
              <a:t> – Coumadin, warfarin.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21677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Coumadin, warfarin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41606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100" dirty="0">
                <a:solidFill>
                  <a:srgbClr val="C00000"/>
                </a:solidFill>
              </a:rPr>
              <a:t>DID YOU KNOW?</a:t>
            </a:r>
            <a:endParaRPr lang="en-US" sz="61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There are </a:t>
            </a:r>
            <a:r>
              <a:rPr lang="en-US" sz="4000" b="1" dirty="0" smtClean="0">
                <a:solidFill>
                  <a:srgbClr val="C00000"/>
                </a:solidFill>
              </a:rPr>
              <a:t>803</a:t>
            </a:r>
            <a:r>
              <a:rPr lang="en-US" sz="4000" dirty="0" smtClean="0"/>
              <a:t> known</a:t>
            </a:r>
            <a:r>
              <a:rPr lang="en-US" sz="4000" b="1" dirty="0" smtClean="0">
                <a:solidFill>
                  <a:srgbClr val="0070C0"/>
                </a:solidFill>
              </a:rPr>
              <a:t> Drug </a:t>
            </a:r>
            <a:r>
              <a:rPr lang="en-US" sz="4000" dirty="0" smtClean="0"/>
              <a:t>interactions with </a:t>
            </a:r>
            <a:r>
              <a:rPr lang="en-US" sz="4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Coumadin, warfarin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Of that number, </a:t>
            </a:r>
            <a:r>
              <a:rPr lang="en-US" sz="4000" b="1" dirty="0" smtClean="0">
                <a:solidFill>
                  <a:srgbClr val="C00000"/>
                </a:solidFill>
              </a:rPr>
              <a:t>208 are considered </a:t>
            </a:r>
            <a:r>
              <a:rPr lang="en-US" sz="4000" b="1" i="1" u="sng" dirty="0" smtClean="0">
                <a:solidFill>
                  <a:srgbClr val="C00000"/>
                </a:solidFill>
              </a:rPr>
              <a:t>MAJOR</a:t>
            </a:r>
            <a:r>
              <a:rPr lang="en-US" sz="4000" b="1" u="sng" dirty="0" smtClean="0">
                <a:solidFill>
                  <a:srgbClr val="C00000"/>
                </a:solidFill>
              </a:rPr>
              <a:t>!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0846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Warfarin</a:t>
            </a:r>
            <a:r>
              <a:rPr lang="en-US" dirty="0"/>
              <a:t>, the only drug </a:t>
            </a:r>
            <a:r>
              <a:rPr lang="en-US" dirty="0" smtClean="0"/>
              <a:t>listed </a:t>
            </a:r>
            <a:r>
              <a:rPr lang="en-US" dirty="0"/>
              <a:t>in this </a:t>
            </a:r>
            <a:r>
              <a:rPr lang="en-US" dirty="0" smtClean="0"/>
              <a:t>category.</a:t>
            </a:r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an oral anticoagulant that inhibits </a:t>
            </a:r>
            <a:r>
              <a:rPr lang="en-US" b="1" dirty="0">
                <a:solidFill>
                  <a:srgbClr val="C00000"/>
                </a:solidFill>
              </a:rPr>
              <a:t>Vitamin 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Vitamin </a:t>
            </a:r>
            <a:r>
              <a:rPr lang="en-US" b="1" dirty="0">
                <a:solidFill>
                  <a:srgbClr val="C00000"/>
                </a:solidFill>
              </a:rPr>
              <a:t>K </a:t>
            </a:r>
            <a:r>
              <a:rPr lang="en-US" dirty="0"/>
              <a:t>is an activator of coagulating </a:t>
            </a:r>
            <a:r>
              <a:rPr lang="en-US" b="1" dirty="0">
                <a:solidFill>
                  <a:srgbClr val="C00000"/>
                </a:solidFill>
              </a:rPr>
              <a:t>factors II, VII, IX and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Regular </a:t>
            </a:r>
            <a:r>
              <a:rPr lang="en-US" dirty="0"/>
              <a:t>blood monitoring (international normalized ratio-INR) is done to check for effectiveness and safety.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Anticoagulants </a:t>
            </a:r>
            <a:r>
              <a:rPr lang="en-US" sz="4800" b="1" dirty="0" smtClean="0">
                <a:solidFill>
                  <a:srgbClr val="C00000"/>
                </a:solidFill>
              </a:rPr>
              <a:t>- Coumadin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5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en-US" sz="7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</a:t>
            </a:r>
            <a:r>
              <a:rPr lang="en-US" altLang="en-US" sz="7000" b="1" dirty="0" smtClean="0">
                <a:solidFill>
                  <a:srgbClr val="C00000"/>
                </a:solidFill>
              </a:rPr>
              <a:t> the EFFECT of Warfarin - Bleeding</a:t>
            </a:r>
          </a:p>
          <a:p>
            <a:pPr marL="0" indent="0">
              <a:buNone/>
            </a:pPr>
            <a:endParaRPr lang="en-US" altLang="en-US" sz="7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7000" b="1" dirty="0" smtClean="0">
                <a:solidFill>
                  <a:srgbClr val="0070C0"/>
                </a:solidFill>
              </a:rPr>
              <a:t>Warfarin </a:t>
            </a:r>
            <a:r>
              <a:rPr lang="en-US" altLang="en-US" sz="7000" b="1" dirty="0">
                <a:solidFill>
                  <a:srgbClr val="0070C0"/>
                </a:solidFill>
              </a:rPr>
              <a:t>with </a:t>
            </a:r>
            <a:r>
              <a:rPr lang="en-US" altLang="en-US" sz="7000" b="1" dirty="0" smtClean="0">
                <a:solidFill>
                  <a:srgbClr val="0070C0"/>
                </a:solidFill>
              </a:rPr>
              <a:t>NSAIDS </a:t>
            </a:r>
            <a:endParaRPr lang="en-US" altLang="en-US" sz="7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7000" b="1" dirty="0" smtClean="0">
                <a:solidFill>
                  <a:srgbClr val="0070C0"/>
                </a:solidFill>
              </a:rPr>
              <a:t>Warfarin and Sulfa Drugs</a:t>
            </a:r>
          </a:p>
          <a:p>
            <a:pPr marL="0" indent="0">
              <a:buNone/>
            </a:pPr>
            <a:r>
              <a:rPr lang="en-US" altLang="en-US" sz="7000" b="1" dirty="0" smtClean="0">
                <a:solidFill>
                  <a:srgbClr val="0070C0"/>
                </a:solidFill>
              </a:rPr>
              <a:t>Warfarin and Macrolides</a:t>
            </a:r>
          </a:p>
          <a:p>
            <a:pPr marL="0" indent="0">
              <a:buNone/>
            </a:pPr>
            <a:r>
              <a:rPr lang="en-US" altLang="en-US" sz="7000" b="1" dirty="0" smtClean="0">
                <a:solidFill>
                  <a:srgbClr val="0070C0"/>
                </a:solidFill>
              </a:rPr>
              <a:t>Warfarin and Quinolones</a:t>
            </a:r>
          </a:p>
          <a:p>
            <a:pPr marL="0" indent="0">
              <a:buNone/>
            </a:pPr>
            <a:r>
              <a:rPr lang="en-US" altLang="en-US" sz="7000" b="1" dirty="0" smtClean="0">
                <a:solidFill>
                  <a:srgbClr val="0070C0"/>
                </a:solidFill>
              </a:rPr>
              <a:t>Warfarin and Amiodarone</a:t>
            </a:r>
          </a:p>
          <a:p>
            <a:pPr marL="0" indent="0">
              <a:buNone/>
            </a:pPr>
            <a:r>
              <a:rPr lang="en-US" altLang="en-US" sz="7000" b="1" dirty="0" smtClean="0">
                <a:solidFill>
                  <a:srgbClr val="0070C0"/>
                </a:solidFill>
              </a:rPr>
              <a:t>Warfarin and Vitamin E </a:t>
            </a:r>
          </a:p>
          <a:p>
            <a:pPr marL="0" indent="0">
              <a:buNone/>
            </a:pPr>
            <a:r>
              <a:rPr lang="en-US" altLang="en-US" sz="44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Key interactions in the older patient involve Coumadin, warfarin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755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en-US" sz="6600" b="1" dirty="0">
                <a:solidFill>
                  <a:srgbClr val="FF0000"/>
                </a:solidFill>
              </a:rPr>
              <a:t>Did You Know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en-US" sz="3600" b="1" dirty="0" smtClean="0"/>
              <a:t>That </a:t>
            </a:r>
            <a:r>
              <a:rPr lang="en-US" altLang="en-US" sz="3600" b="1" i="1" u="sng" dirty="0" smtClean="0">
                <a:solidFill>
                  <a:srgbClr val="C00000"/>
                </a:solidFill>
              </a:rPr>
              <a:t>major bleeding </a:t>
            </a:r>
            <a:r>
              <a:rPr lang="en-US" altLang="en-US" sz="3600" b="1" dirty="0" smtClean="0"/>
              <a:t>occurs in about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6.5% of patients on anticoagulants..  </a:t>
            </a:r>
          </a:p>
          <a:p>
            <a:pPr marL="0" indent="0">
              <a:buNone/>
            </a:pPr>
            <a:endParaRPr lang="en-US" altLang="en-US" sz="3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3600" b="1" dirty="0" smtClean="0">
                <a:solidFill>
                  <a:srgbClr val="C00000"/>
                </a:solidFill>
              </a:rPr>
              <a:t>That’s</a:t>
            </a:r>
            <a:r>
              <a:rPr lang="en-US" altLang="en-US" sz="3600" b="1" u="sng" dirty="0" smtClean="0">
                <a:solidFill>
                  <a:srgbClr val="C00000"/>
                </a:solidFill>
              </a:rPr>
              <a:t> </a:t>
            </a:r>
            <a:r>
              <a:rPr lang="en-US" altLang="en-US" sz="3600" b="1" u="sng" dirty="0" smtClean="0">
                <a:solidFill>
                  <a:srgbClr val="0070C0"/>
                </a:solidFill>
              </a:rPr>
              <a:t>1 patient in 15</a:t>
            </a:r>
            <a:r>
              <a:rPr lang="en-US" altLang="en-US" sz="3600" b="1" dirty="0">
                <a:solidFill>
                  <a:srgbClr val="0070C0"/>
                </a:solidFill>
              </a:rPr>
              <a:t>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and commonly, GI Bleeding.</a:t>
            </a:r>
          </a:p>
          <a:p>
            <a:pPr marL="0" indent="0">
              <a:buNone/>
            </a:pPr>
            <a:endParaRPr lang="en-US" altLang="en-US" sz="3600" b="1" dirty="0"/>
          </a:p>
          <a:p>
            <a:pPr marL="0" indent="0">
              <a:buNone/>
            </a:pPr>
            <a:r>
              <a:rPr lang="en-US" altLang="en-US" sz="3600" b="1" dirty="0" smtClean="0"/>
              <a:t>That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1% </a:t>
            </a:r>
            <a:r>
              <a:rPr lang="en-US" altLang="en-US" sz="3600" b="1" dirty="0" smtClean="0"/>
              <a:t>is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fatal bleeding </a:t>
            </a:r>
            <a:r>
              <a:rPr lang="en-US" altLang="en-US" sz="3600" b="1" dirty="0" smtClean="0"/>
              <a:t>such as intracranial hemorrhage.</a:t>
            </a:r>
            <a:endParaRPr lang="en-US" altLang="en-US" sz="36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28747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b="1" dirty="0">
                <a:solidFill>
                  <a:srgbClr val="C00000"/>
                </a:solidFill>
              </a:rPr>
              <a:t>DECREASE the effect of </a:t>
            </a:r>
            <a:r>
              <a:rPr lang="en-US" sz="3200" b="1" dirty="0">
                <a:solidFill>
                  <a:srgbClr val="C00000"/>
                </a:solidFill>
              </a:rPr>
              <a:t>Coumadin, </a:t>
            </a:r>
            <a:r>
              <a:rPr lang="en-US" sz="3200" b="1" dirty="0" smtClean="0">
                <a:solidFill>
                  <a:srgbClr val="C00000"/>
                </a:solidFill>
              </a:rPr>
              <a:t>warfarin</a:t>
            </a:r>
            <a:endParaRPr lang="en-US" altLang="en-US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en-US" sz="4000" b="1" dirty="0" smtClean="0"/>
              <a:t>Anticonvulsants</a:t>
            </a:r>
            <a:endParaRPr lang="en-US" altLang="en-US" sz="4000" b="1" dirty="0"/>
          </a:p>
          <a:p>
            <a:pPr marL="0" indent="0">
              <a:buNone/>
            </a:pPr>
            <a:r>
              <a:rPr lang="en-US" altLang="en-US" sz="4000" b="1" dirty="0">
                <a:solidFill>
                  <a:srgbClr val="0070C0"/>
                </a:solidFill>
              </a:rPr>
              <a:t>Carbamazepine – Tegretol</a:t>
            </a:r>
          </a:p>
          <a:p>
            <a:pPr marL="0" indent="0">
              <a:buNone/>
            </a:pPr>
            <a:r>
              <a:rPr lang="en-US" altLang="en-US" sz="4000" b="1" dirty="0">
                <a:solidFill>
                  <a:srgbClr val="0070C0"/>
                </a:solidFill>
              </a:rPr>
              <a:t>Phenytoin – Dilantin </a:t>
            </a:r>
            <a:r>
              <a:rPr lang="en-US" altLang="en-US" sz="4000" b="1" dirty="0" smtClean="0">
                <a:solidFill>
                  <a:srgbClr val="C00000"/>
                </a:solidFill>
              </a:rPr>
              <a:t>(+/-)</a:t>
            </a:r>
            <a:endParaRPr lang="en-US" altLang="en-US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en-US" sz="4000" b="1" dirty="0" smtClean="0">
                <a:solidFill>
                  <a:srgbClr val="0070C0"/>
                </a:solidFill>
              </a:rPr>
              <a:t>Phenobarbital</a:t>
            </a:r>
          </a:p>
          <a:p>
            <a:pPr marL="0" indent="0">
              <a:buNone/>
            </a:pPr>
            <a:endParaRPr lang="en-US" altLang="en-US" sz="40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interactions in the older patient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involve </a:t>
            </a:r>
            <a:r>
              <a:rPr lang="en-US" dirty="0"/>
              <a:t>Coumadin, </a:t>
            </a:r>
            <a:r>
              <a:rPr lang="en-US" dirty="0" smtClean="0"/>
              <a:t>warfarin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Typical Food interactions with Warfarin, Raw and Boiled Green Vegetables with HIGH Vitamin K Levels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Kale					Brussel Sprouts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Spinach				Broccoli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Turnip greens			Romaine Lettuce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Parsley				Chard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Mustard greens			Green Tea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Avocado				Grapefruit*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		*</a:t>
            </a:r>
            <a:r>
              <a:rPr lang="en-US" altLang="en-US" sz="1700" b="1" dirty="0" smtClean="0">
                <a:solidFill>
                  <a:srgbClr val="C00000"/>
                </a:solidFill>
              </a:rPr>
              <a:t>(decreases ability to metabolize Coumadin)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Warfarin interactions in Older Patients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7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HASHTI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H</a:t>
            </a:r>
            <a:r>
              <a:rPr lang="en-US" sz="3200" b="1" dirty="0" smtClean="0"/>
              <a:t>old the dose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r>
              <a:rPr lang="en-US" sz="3200" b="1" dirty="0" smtClean="0"/>
              <a:t>ntidote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S</a:t>
            </a:r>
            <a:r>
              <a:rPr lang="en-US" sz="3200" b="1" dirty="0" smtClean="0"/>
              <a:t>upport treatment (fluids)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H</a:t>
            </a:r>
            <a:r>
              <a:rPr lang="en-US" sz="3200" b="1" dirty="0" smtClean="0"/>
              <a:t>emostatic measures (surgical)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T</a:t>
            </a:r>
            <a:r>
              <a:rPr lang="en-US" sz="3200" b="1" dirty="0" smtClean="0"/>
              <a:t>ransfusion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/>
              <a:t>nvestigate (source)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Reversing an Anticoagulant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854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1 - Vitamin 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Takes 4-24 hours for results</a:t>
            </a:r>
          </a:p>
          <a:p>
            <a:pPr marL="0" indent="0">
              <a:buNone/>
            </a:pPr>
            <a:r>
              <a:rPr lang="en-US" dirty="0" smtClean="0"/>
              <a:t>2 - Fresh Frozen Plasma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Fluid overload &amp; transfusion related acute lung injury</a:t>
            </a:r>
          </a:p>
          <a:p>
            <a:pPr marL="0" indent="0">
              <a:buNone/>
            </a:pPr>
            <a:r>
              <a:rPr lang="en-US" dirty="0" smtClean="0"/>
              <a:t>3 - Prothrombin Complex Concentrate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Extremely rapid – 30min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Reversing Coumadin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4112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063960"/>
              </p:ext>
            </p:extLst>
          </p:nvPr>
        </p:nvGraphicFramePr>
        <p:xfrm>
          <a:off x="2208211" y="1524000"/>
          <a:ext cx="8839201" cy="5347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079"/>
                <a:gridCol w="1656516"/>
                <a:gridCol w="2066191"/>
                <a:gridCol w="1709951"/>
                <a:gridCol w="1803464"/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COUMADIN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TARGET INR 2.0-3.0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INR&lt; 2.0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INR 3.1-3.5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INR 3.6-4.0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INR 4.1-8.9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INR&gt; 9.0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Hold</a:t>
                      </a:r>
                      <a:r>
                        <a:rPr lang="en-US" sz="1800" u="none" strike="noStrike" dirty="0">
                          <a:effectLst/>
                        </a:rPr>
                        <a:t> 0-1 dose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Hold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0-2 doses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Hold</a:t>
                      </a:r>
                      <a:r>
                        <a:rPr lang="en-US" sz="1800" u="none" strike="noStrike" dirty="0">
                          <a:effectLst/>
                        </a:rPr>
                        <a:t> 2 doses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Increase</a:t>
                      </a:r>
                      <a:r>
                        <a:rPr lang="en-US" sz="1800" u="none" strike="noStrike" dirty="0">
                          <a:effectLst/>
                        </a:rPr>
                        <a:t> 10-15%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Decrease</a:t>
                      </a:r>
                      <a:r>
                        <a:rPr lang="en-US" sz="1800" u="none" strike="noStrike" dirty="0">
                          <a:effectLst/>
                        </a:rPr>
                        <a:t> 0-10%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Decrease</a:t>
                      </a:r>
                      <a:r>
                        <a:rPr lang="en-US" sz="1800" u="none" strike="noStrike" dirty="0">
                          <a:effectLst/>
                        </a:rPr>
                        <a:t> 10-15%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Decrease</a:t>
                      </a:r>
                      <a:r>
                        <a:rPr lang="en-US" sz="1800" u="none" strike="noStrike" dirty="0">
                          <a:effectLst/>
                        </a:rPr>
                        <a:t> 10-15%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Decrease</a:t>
                      </a:r>
                      <a:r>
                        <a:rPr lang="en-US" sz="1800" u="none" strike="noStrike" dirty="0">
                          <a:effectLst/>
                        </a:rPr>
                        <a:t> 15-20%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Possible </a:t>
                      </a:r>
                      <a:r>
                        <a:rPr lang="en-US" sz="1800" u="none" strike="noStrike" dirty="0" err="1">
                          <a:effectLst/>
                        </a:rPr>
                        <a:t>Vit</a:t>
                      </a:r>
                      <a:r>
                        <a:rPr lang="en-US" sz="1800" u="none" strike="noStrike" dirty="0">
                          <a:effectLst/>
                        </a:rPr>
                        <a:t> K 2.5mg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Plus </a:t>
                      </a:r>
                    </a:p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 2.5-5mg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Repeat INR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Repeat INR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Repeat INR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Repeat INR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Repeat INR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within 1 week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within 2 weeks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within 1 week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 2 DAYS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the NEXT day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Dosing Adjustments in a NON-Bleeding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5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Thrombin Inhibitors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341453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In 1916, a pharmacologist at Johns Hopkins discovers </a:t>
            </a:r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HEPARIN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Heparin from the Greek word </a:t>
            </a:r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HEPAR </a:t>
            </a:r>
            <a:r>
              <a:rPr lang="en-US" sz="3200" dirty="0" smtClean="0"/>
              <a:t>meaning liver.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 liver produces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ibrinogen and Prothrombin.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281444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Heparin was delayed until </a:t>
            </a:r>
            <a:r>
              <a:rPr lang="en-US" b="1" dirty="0" smtClean="0">
                <a:solidFill>
                  <a:srgbClr val="C00000"/>
                </a:solidFill>
              </a:rPr>
              <a:t>1930</a:t>
            </a:r>
            <a:r>
              <a:rPr lang="en-US" dirty="0" smtClean="0"/>
              <a:t> until a water soluble preparation was developed.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Later heparin was chemically altered by fractionation.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Leading to low-molecular-weight heparins such as enoxaparin,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“LOVENOX” 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217446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Heparin </a:t>
            </a:r>
            <a:r>
              <a:rPr lang="en-US" dirty="0"/>
              <a:t>is an injectable anticoagulant that </a:t>
            </a:r>
            <a:r>
              <a:rPr lang="en-US" dirty="0" smtClean="0"/>
              <a:t>inhibits </a:t>
            </a:r>
            <a:r>
              <a:rPr lang="en-US" b="1" dirty="0">
                <a:solidFill>
                  <a:srgbClr val="C00000"/>
                </a:solidFill>
              </a:rPr>
              <a:t>thrombin</a:t>
            </a:r>
            <a:r>
              <a:rPr lang="en-US" dirty="0"/>
              <a:t> and factor </a:t>
            </a:r>
            <a:r>
              <a:rPr lang="en-US" b="1" dirty="0">
                <a:solidFill>
                  <a:srgbClr val="C00000"/>
                </a:solidFill>
              </a:rPr>
              <a:t>Xa</a:t>
            </a:r>
            <a:r>
              <a:rPr lang="en-US" dirty="0"/>
              <a:t>, factors necessary in the final stages of blood clotting cascade.</a:t>
            </a:r>
          </a:p>
          <a:p>
            <a:pPr marL="0" indent="0">
              <a:buNone/>
            </a:pPr>
            <a:r>
              <a:rPr lang="en-US" dirty="0"/>
              <a:t>There are two types of heparins: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high </a:t>
            </a:r>
            <a:r>
              <a:rPr lang="en-US" b="1" dirty="0">
                <a:solidFill>
                  <a:srgbClr val="C00000"/>
                </a:solidFill>
              </a:rPr>
              <a:t>molecular weight heparins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High </a:t>
            </a:r>
            <a:r>
              <a:rPr lang="en-US" dirty="0"/>
              <a:t>molecular weight heparins </a:t>
            </a:r>
            <a:r>
              <a:rPr lang="en-US" dirty="0" smtClean="0"/>
              <a:t>require </a:t>
            </a:r>
            <a:r>
              <a:rPr lang="en-US" dirty="0"/>
              <a:t>blood monitoring to check the </a:t>
            </a:r>
            <a:r>
              <a:rPr lang="en-US" b="1" dirty="0" smtClean="0">
                <a:solidFill>
                  <a:srgbClr val="0070C0"/>
                </a:solidFill>
              </a:rPr>
              <a:t>activated partial thromboplastin time – </a:t>
            </a:r>
            <a:r>
              <a:rPr lang="en-US" b="1" dirty="0" smtClean="0">
                <a:solidFill>
                  <a:srgbClr val="002060"/>
                </a:solidFill>
              </a:rPr>
              <a:t>aPTT to measure </a:t>
            </a: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dirty="0" smtClean="0">
                <a:solidFill>
                  <a:srgbClr val="002060"/>
                </a:solidFill>
              </a:rPr>
              <a:t>intrinsic pathway” 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low </a:t>
            </a:r>
            <a:r>
              <a:rPr lang="en-US" b="1" dirty="0">
                <a:solidFill>
                  <a:srgbClr val="C00000"/>
                </a:solidFill>
              </a:rPr>
              <a:t>molecular weight heparins</a:t>
            </a:r>
            <a:r>
              <a:rPr lang="en-US" b="1" dirty="0" smtClean="0">
                <a:solidFill>
                  <a:srgbClr val="C00000"/>
                </a:solidFill>
              </a:rPr>
              <a:t>. (Lovenox) 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Low </a:t>
            </a:r>
            <a:r>
              <a:rPr lang="en-US" dirty="0"/>
              <a:t>molecular weight heparins give a better anticoagulant response and </a:t>
            </a:r>
            <a:r>
              <a:rPr lang="en-US" b="1" u="sng" dirty="0">
                <a:solidFill>
                  <a:srgbClr val="C00000"/>
                </a:solidFill>
              </a:rPr>
              <a:t>do not </a:t>
            </a:r>
            <a:r>
              <a:rPr lang="en-US" dirty="0" smtClean="0"/>
              <a:t>need routine blood monitoring and for the most part is replacing Heparin therapy.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Anticoagulants - Heparins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01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  <p:pic>
        <p:nvPicPr>
          <p:cNvPr id="4" name="Picture 4" descr="clotting_syst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2" t="54369" r="2417"/>
          <a:stretch>
            <a:fillRect/>
          </a:stretch>
        </p:blipFill>
        <p:spPr bwMode="auto">
          <a:xfrm>
            <a:off x="4189412" y="1752600"/>
            <a:ext cx="475842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789612" y="4876800"/>
            <a:ext cx="1828800" cy="762000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902653" y="4267200"/>
            <a:ext cx="1828800" cy="762000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Striped Right Arrow 1"/>
          <p:cNvSpPr/>
          <p:nvPr/>
        </p:nvSpPr>
        <p:spPr>
          <a:xfrm>
            <a:off x="2894012" y="4544568"/>
            <a:ext cx="978408" cy="484632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triped Right Arrow 5"/>
          <p:cNvSpPr/>
          <p:nvPr/>
        </p:nvSpPr>
        <p:spPr>
          <a:xfrm>
            <a:off x="2899681" y="5154168"/>
            <a:ext cx="978408" cy="484632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2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6100" b="1" dirty="0">
                <a:solidFill>
                  <a:srgbClr val="FF0000"/>
                </a:solidFill>
              </a:rPr>
              <a:t>Did You Know</a:t>
            </a:r>
            <a:r>
              <a:rPr lang="en-US" altLang="en-US" sz="61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en-US" sz="3600" b="1" dirty="0" smtClean="0"/>
              <a:t>Because of the narrow therapeutic window, anticoagulants such as </a:t>
            </a:r>
            <a:r>
              <a:rPr lang="en-US" alt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warfarin and heparin</a:t>
            </a:r>
            <a:r>
              <a:rPr lang="en-US" alt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b="1" dirty="0" smtClean="0"/>
              <a:t>frequently results in bleeding that can be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life threating..</a:t>
            </a:r>
            <a:endParaRPr lang="en-US" altLang="en-US" sz="36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39521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0070C0"/>
                </a:solidFill>
              </a:rPr>
              <a:t>Thrombin Inhibitors</a:t>
            </a:r>
          </a:p>
          <a:p>
            <a:pPr marL="0" indent="0">
              <a:buNone/>
            </a:pPr>
            <a:r>
              <a:rPr lang="en-US" sz="4400" dirty="0" smtClean="0"/>
              <a:t>Heparin Sodium </a:t>
            </a:r>
            <a:r>
              <a:rPr lang="en-US" sz="3600" i="1" dirty="0" smtClean="0"/>
              <a:t>(heparin)</a:t>
            </a:r>
          </a:p>
          <a:p>
            <a:pPr marL="0" indent="0">
              <a:buNone/>
            </a:pPr>
            <a:r>
              <a:rPr lang="en-US" sz="4400" dirty="0" smtClean="0"/>
              <a:t>Heparin Lock Flush </a:t>
            </a:r>
            <a:r>
              <a:rPr lang="en-US" sz="3600" i="1" dirty="0" smtClean="0"/>
              <a:t>(heparin flush)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Lovenox </a:t>
            </a:r>
            <a:r>
              <a:rPr lang="en-US" sz="3600" i="1" dirty="0" smtClean="0">
                <a:solidFill>
                  <a:srgbClr val="C00000"/>
                </a:solidFill>
              </a:rPr>
              <a:t>(enoxaparin)</a:t>
            </a:r>
          </a:p>
          <a:p>
            <a:pPr marL="0" indent="0">
              <a:buNone/>
            </a:pPr>
            <a:r>
              <a:rPr lang="en-US" sz="4400" dirty="0" smtClean="0"/>
              <a:t>Fragmin </a:t>
            </a:r>
            <a:r>
              <a:rPr lang="en-US" sz="3600" i="1" dirty="0" smtClean="0"/>
              <a:t>(dalteparin)</a:t>
            </a:r>
          </a:p>
          <a:p>
            <a:pPr marL="0" indent="0">
              <a:buNone/>
            </a:pPr>
            <a:r>
              <a:rPr lang="en-US" sz="4400" dirty="0" smtClean="0"/>
              <a:t>Innohep </a:t>
            </a:r>
            <a:r>
              <a:rPr lang="en-US" sz="3600" i="1" dirty="0" smtClean="0"/>
              <a:t>(tinaparin)</a:t>
            </a:r>
          </a:p>
          <a:p>
            <a:pPr marL="0" indent="0">
              <a:buNone/>
            </a:pPr>
            <a:r>
              <a:rPr lang="en-US" sz="4300" b="1" dirty="0" smtClean="0">
                <a:solidFill>
                  <a:schemeClr val="accent1">
                    <a:lumMod val="50000"/>
                  </a:schemeClr>
                </a:solidFill>
              </a:rPr>
              <a:t>Pradaxa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dibigatran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237765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Heparin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Short half-life, lasts up to 3 hours, </a:t>
            </a:r>
            <a:r>
              <a:rPr lang="en-US" b="1" i="1" dirty="0">
                <a:solidFill>
                  <a:srgbClr val="0070C0"/>
                </a:solidFill>
              </a:rPr>
              <a:t>Protamine</a:t>
            </a:r>
            <a:r>
              <a:rPr lang="en-US" i="1" dirty="0"/>
              <a:t> </a:t>
            </a:r>
            <a:r>
              <a:rPr lang="en-US" i="1" dirty="0" smtClean="0"/>
              <a:t>reverses heparin, 	1mg/100U heparin Adm in the last 4 hrs. </a:t>
            </a:r>
            <a:r>
              <a:rPr lang="en-US" b="1" i="1" dirty="0" smtClean="0">
                <a:solidFill>
                  <a:srgbClr val="C00000"/>
                </a:solidFill>
              </a:rPr>
              <a:t>CAUTION</a:t>
            </a:r>
            <a:r>
              <a:rPr lang="en-US" i="1" dirty="0" smtClean="0"/>
              <a:t>, 	0.2% show 	anaphylaxis, with a </a:t>
            </a:r>
            <a:r>
              <a:rPr lang="en-US" b="1" i="1" dirty="0" smtClean="0">
                <a:solidFill>
                  <a:srgbClr val="FF0000"/>
                </a:solidFill>
              </a:rPr>
              <a:t>30% mortality rate. </a:t>
            </a:r>
          </a:p>
          <a:p>
            <a:pPr marL="0" indent="0">
              <a:buNone/>
            </a:pPr>
            <a:r>
              <a:rPr lang="en-US" sz="3600" b="1" dirty="0" smtClean="0"/>
              <a:t>Lovenox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i="1" dirty="0" smtClean="0"/>
              <a:t>1mg </a:t>
            </a:r>
            <a:r>
              <a:rPr lang="en-US" b="1" i="1" dirty="0" smtClean="0"/>
              <a:t>protamine</a:t>
            </a:r>
            <a:r>
              <a:rPr lang="en-US" i="1" dirty="0" smtClean="0"/>
              <a:t> for every 1 mg enoxaparin if &lt;8Hr.</a:t>
            </a:r>
          </a:p>
          <a:p>
            <a:pPr marL="0" indent="0">
              <a:buNone/>
            </a:pPr>
            <a:r>
              <a:rPr lang="en-US" sz="3600" b="1" dirty="0" smtClean="0"/>
              <a:t>Pradaxa</a:t>
            </a:r>
            <a:r>
              <a:rPr lang="en-US" sz="3600" dirty="0" smtClean="0"/>
              <a:t>	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i="1" dirty="0" smtClean="0"/>
              <a:t>Adm</a:t>
            </a:r>
            <a:r>
              <a:rPr lang="en-US" b="1" i="1" dirty="0" smtClean="0">
                <a:solidFill>
                  <a:srgbClr val="0070C0"/>
                </a:solidFill>
              </a:rPr>
              <a:t> Praxbind</a:t>
            </a:r>
            <a:r>
              <a:rPr lang="en-US" i="1" dirty="0" smtClean="0"/>
              <a:t>, Approved by FDA IN 2015, works in minutes with 	almost an immediate response.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Reversing Thrombin inhibitors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865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Xa Factor Inhibitors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Anticoagulants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1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3413" y="1295400"/>
            <a:ext cx="9472824" cy="4876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Factor Xa </a:t>
            </a:r>
            <a:r>
              <a:rPr lang="en-US" altLang="en-US" dirty="0"/>
              <a:t>is an attractive target for the design of new oral anticoagulants because of the unique role factor Xa plays in the coagulation cascade as a connection between the extrinsic and intrinsic pathways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  <p:pic>
        <p:nvPicPr>
          <p:cNvPr id="6" name="Picture 6" descr="clotting_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2" t="54369" r="2417"/>
          <a:stretch>
            <a:fillRect/>
          </a:stretch>
        </p:blipFill>
        <p:spPr bwMode="auto">
          <a:xfrm>
            <a:off x="4189412" y="3145971"/>
            <a:ext cx="457285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436155" y="5192486"/>
            <a:ext cx="1981200" cy="685800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7755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Factor Xa Inhibitors</a:t>
            </a:r>
          </a:p>
          <a:p>
            <a:pPr marL="0" indent="0">
              <a:buNone/>
            </a:pPr>
            <a:r>
              <a:rPr lang="en-US" sz="5400" dirty="0" smtClean="0"/>
              <a:t>Arixtra </a:t>
            </a:r>
            <a:r>
              <a:rPr lang="en-US" sz="3600" i="1" dirty="0" smtClean="0"/>
              <a:t>(fondaparinux)</a:t>
            </a:r>
          </a:p>
          <a:p>
            <a:pPr marL="0" indent="0">
              <a:buNone/>
            </a:pPr>
            <a:r>
              <a:rPr lang="en-US" sz="5400" dirty="0" smtClean="0"/>
              <a:t>Xarelto </a:t>
            </a:r>
            <a:r>
              <a:rPr lang="en-US" sz="3600" i="1" dirty="0" smtClean="0"/>
              <a:t>(rivaroxaban)</a:t>
            </a:r>
          </a:p>
          <a:p>
            <a:pPr marL="0" indent="0">
              <a:buNone/>
            </a:pPr>
            <a:r>
              <a:rPr lang="en-US" sz="5400" dirty="0" smtClean="0"/>
              <a:t>Eliquis </a:t>
            </a:r>
            <a:r>
              <a:rPr lang="en-US" sz="3600" i="1" dirty="0" smtClean="0"/>
              <a:t>(apixaban)</a:t>
            </a:r>
          </a:p>
          <a:p>
            <a:pPr marL="0" indent="0">
              <a:buNone/>
            </a:pPr>
            <a:r>
              <a:rPr lang="en-US" sz="5400" dirty="0" smtClean="0"/>
              <a:t>Savaysa </a:t>
            </a:r>
            <a:r>
              <a:rPr lang="en-US" sz="3600" i="1" dirty="0" smtClean="0"/>
              <a:t>(edoxaban)</a:t>
            </a:r>
            <a:endParaRPr lang="en-US" sz="3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93491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It's less of a risk with the new medications. And since they wear off faster than warfarin, bleeding problems may not be as serious when they happen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real reversing agents yet, but have a short half-life 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You don't need as many </a:t>
            </a:r>
            <a:r>
              <a:rPr lang="en-US" dirty="0" smtClean="0"/>
              <a:t>routine </a:t>
            </a:r>
            <a:r>
              <a:rPr lang="en-US" dirty="0" smtClean="0">
                <a:hlinkClick r:id="rId2"/>
              </a:rPr>
              <a:t>blood</a:t>
            </a:r>
            <a:r>
              <a:rPr lang="en-US" dirty="0" smtClean="0"/>
              <a:t> tests</a:t>
            </a:r>
            <a:r>
              <a:rPr lang="en-US" dirty="0"/>
              <a:t>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Vitamin K </a:t>
            </a:r>
            <a:r>
              <a:rPr lang="en-US" dirty="0" smtClean="0"/>
              <a:t>issues and vegetables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Minimal dose </a:t>
            </a:r>
            <a:r>
              <a:rPr lang="en-US" dirty="0" smtClean="0"/>
              <a:t>adjustments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</a:t>
            </a:r>
            <a:r>
              <a:rPr lang="en-US" dirty="0" smtClean="0"/>
              <a:t>ere </a:t>
            </a:r>
            <a:r>
              <a:rPr lang="en-US" dirty="0"/>
              <a:t>are some drugs that don't mix well, but not nearly as many as with warfarin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Factor Xa Inhibitors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677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300" dirty="0" smtClean="0"/>
              <a:t>Medications to watch with</a:t>
            </a:r>
            <a:r>
              <a:rPr lang="en-US" sz="4300" dirty="0" smtClean="0">
                <a:solidFill>
                  <a:srgbClr val="C00000"/>
                </a:solidFill>
              </a:rPr>
              <a:t> </a:t>
            </a:r>
            <a:r>
              <a:rPr lang="en-US" sz="4300" b="1" dirty="0" smtClean="0">
                <a:solidFill>
                  <a:srgbClr val="C00000"/>
                </a:solidFill>
              </a:rPr>
              <a:t>Xa</a:t>
            </a:r>
            <a:r>
              <a:rPr lang="en-US" sz="4300" dirty="0" smtClean="0">
                <a:solidFill>
                  <a:srgbClr val="C00000"/>
                </a:solidFill>
              </a:rPr>
              <a:t> </a:t>
            </a:r>
            <a:r>
              <a:rPr lang="en-US" sz="4300" dirty="0" smtClean="0"/>
              <a:t>factor Inhibitors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Amiodarone – CrCl &lt;80, Increase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Azithromycin – CrCl &lt;80, Increased Effect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Coreg – CrCl &lt;80, Increased Effect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Cipro – CrCl &lt;80, Increased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Dilantin &amp; Pb – </a:t>
            </a:r>
            <a:r>
              <a:rPr lang="en-US" b="1" dirty="0" smtClean="0">
                <a:solidFill>
                  <a:srgbClr val="C00000"/>
                </a:solidFill>
              </a:rPr>
              <a:t>Decreased</a:t>
            </a:r>
            <a:r>
              <a:rPr lang="en-US" b="1" dirty="0" smtClean="0"/>
              <a:t>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Diltiazem – CrCl &lt; 80. Increased effect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NSAIDS – Increased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SSRIs and SNRI – Increased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Tegretol – </a:t>
            </a:r>
            <a:r>
              <a:rPr lang="en-US" b="1" dirty="0" smtClean="0">
                <a:solidFill>
                  <a:srgbClr val="C00000"/>
                </a:solidFill>
              </a:rPr>
              <a:t>Decreased</a:t>
            </a:r>
            <a:r>
              <a:rPr lang="en-US" b="1" dirty="0" smtClean="0"/>
              <a:t>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Trazodone – Increased effect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Factor Xa Inhibitors</a:t>
            </a:r>
          </a:p>
        </p:txBody>
      </p:sp>
    </p:spTree>
    <p:extLst>
      <p:ext uri="{BB962C8B-B14F-4D97-AF65-F5344CB8AC3E}">
        <p14:creationId xmlns:p14="http://schemas.microsoft.com/office/powerpoint/2010/main" val="87996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When not to switch to a Xa factor inhibitor?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Epidural/Spinal Hematoma </a:t>
            </a:r>
            <a:r>
              <a:rPr lang="en-US" sz="3600" dirty="0" smtClean="0"/>
              <a:t>Risk</a:t>
            </a:r>
          </a:p>
          <a:p>
            <a:pPr marL="0" indent="0">
              <a:buNone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Stay </a:t>
            </a:r>
            <a:r>
              <a:rPr lang="en-US" sz="3600" dirty="0"/>
              <a:t>on warfarin if you have </a:t>
            </a:r>
            <a:r>
              <a:rPr lang="en-US" sz="3600" b="1" dirty="0">
                <a:hlinkClick r:id="rId2"/>
              </a:rPr>
              <a:t>kidney failu</a:t>
            </a:r>
            <a:r>
              <a:rPr lang="en-US" sz="3600" dirty="0">
                <a:hlinkClick r:id="rId2"/>
              </a:rPr>
              <a:t>re</a:t>
            </a:r>
            <a:r>
              <a:rPr lang="en-US" sz="3600" dirty="0"/>
              <a:t> or if you have mechanical </a:t>
            </a:r>
            <a:r>
              <a:rPr lang="en-US" sz="3600" b="1" dirty="0">
                <a:hlinkClick r:id="rId3"/>
              </a:rPr>
              <a:t>heart</a:t>
            </a:r>
            <a:r>
              <a:rPr lang="en-US" sz="3600" dirty="0"/>
              <a:t> </a:t>
            </a:r>
            <a:r>
              <a:rPr lang="en-US" sz="3600" dirty="0" smtClean="0"/>
              <a:t>valves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Monitor for CrCl &lt;80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Factor Xa Inhibitors</a:t>
            </a:r>
          </a:p>
        </p:txBody>
      </p:sp>
    </p:spTree>
    <p:extLst>
      <p:ext uri="{BB962C8B-B14F-4D97-AF65-F5344CB8AC3E}">
        <p14:creationId xmlns:p14="http://schemas.microsoft.com/office/powerpoint/2010/main" val="390024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dirty="0" smtClean="0"/>
              <a:t>Arixtra, Xarelto, Eliquis, Savaysa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b="1" i="1" dirty="0" smtClean="0">
                <a:solidFill>
                  <a:srgbClr val="C00000"/>
                </a:solidFill>
              </a:rPr>
              <a:t>FEIBATM</a:t>
            </a:r>
            <a:r>
              <a:rPr lang="en-US" sz="3200" i="1" dirty="0" smtClean="0"/>
              <a:t> </a:t>
            </a:r>
            <a:r>
              <a:rPr lang="en-US" sz="3200" i="1" dirty="0"/>
              <a:t>(aPCC): clotting factors II, IX, and X and </a:t>
            </a:r>
            <a:r>
              <a:rPr lang="en-US" sz="3200" i="1" dirty="0" smtClean="0"/>
              <a:t>	activated </a:t>
            </a:r>
            <a:r>
              <a:rPr lang="en-US" sz="3200" i="1" dirty="0"/>
              <a:t>factor </a:t>
            </a:r>
            <a:r>
              <a:rPr lang="en-US" sz="3200" i="1" dirty="0" smtClean="0"/>
              <a:t>VII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	</a:t>
            </a:r>
            <a:r>
              <a:rPr lang="en-US" sz="3200" b="1" i="1" dirty="0" smtClean="0">
                <a:solidFill>
                  <a:srgbClr val="C00000"/>
                </a:solidFill>
              </a:rPr>
              <a:t>Kcentra </a:t>
            </a:r>
            <a:r>
              <a:rPr lang="en-US" sz="3200" i="1" dirty="0" smtClean="0"/>
              <a:t>(PCC) </a:t>
            </a:r>
            <a:r>
              <a:rPr lang="en-US" sz="3200" dirty="0" smtClean="0"/>
              <a:t>clotting </a:t>
            </a:r>
            <a:r>
              <a:rPr lang="en-US" sz="3200" dirty="0"/>
              <a:t>factors II, VII, IX and X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i="1" dirty="0" smtClean="0">
                <a:solidFill>
                  <a:srgbClr val="C00000"/>
                </a:solidFill>
              </a:rPr>
              <a:t>Andexanet </a:t>
            </a:r>
            <a:r>
              <a:rPr lang="en-US" sz="3200" b="1" i="1" dirty="0">
                <a:solidFill>
                  <a:srgbClr val="C00000"/>
                </a:solidFill>
              </a:rPr>
              <a:t>Alfa </a:t>
            </a:r>
            <a:r>
              <a:rPr lang="en-US" sz="3200" i="1" dirty="0"/>
              <a:t>reverses </a:t>
            </a:r>
            <a:r>
              <a:rPr lang="en-US" sz="3200" i="1" dirty="0" smtClean="0"/>
              <a:t>Eliquis and Xarelto within 	</a:t>
            </a:r>
            <a:r>
              <a:rPr lang="en-US" sz="3200" i="1" u="sng" dirty="0" smtClean="0"/>
              <a:t>3-5 </a:t>
            </a:r>
            <a:r>
              <a:rPr lang="en-US" sz="3200" i="1" u="sng" dirty="0"/>
              <a:t>minutes</a:t>
            </a:r>
            <a:r>
              <a:rPr lang="en-US" sz="3200" i="1" dirty="0"/>
              <a:t>.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In Phase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III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Trials now….</a:t>
            </a:r>
            <a:endParaRPr lang="en-US" sz="32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Reversing Factor </a:t>
            </a:r>
            <a:r>
              <a:rPr lang="en-US" sz="6000" dirty="0"/>
              <a:t>Xa Inhibitors</a:t>
            </a:r>
          </a:p>
        </p:txBody>
      </p:sp>
    </p:spTree>
    <p:extLst>
      <p:ext uri="{BB962C8B-B14F-4D97-AF65-F5344CB8AC3E}">
        <p14:creationId xmlns:p14="http://schemas.microsoft.com/office/powerpoint/2010/main" val="304473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C00000"/>
                </a:solidFill>
              </a:rPr>
              <a:t>QUESTION?</a:t>
            </a:r>
          </a:p>
          <a:p>
            <a:pPr marL="0" indent="0">
              <a:buNone/>
            </a:pPr>
            <a:r>
              <a:rPr lang="en-US" dirty="0" smtClean="0"/>
              <a:t>Should we change the patients on Coumadin, warfarin to the new </a:t>
            </a:r>
            <a:r>
              <a:rPr lang="en-US" b="1" dirty="0" smtClean="0">
                <a:solidFill>
                  <a:srgbClr val="C00000"/>
                </a:solidFill>
              </a:rPr>
              <a:t>Xa</a:t>
            </a:r>
            <a:r>
              <a:rPr lang="en-US" dirty="0" smtClean="0"/>
              <a:t> Factor inhibitors?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patient is on warfarin, they are stable, and don't have bleeding problems, and labs are not an issue there's generally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/>
              <a:t> a compelling reason to switch."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Factor Xa Inhibitors</a:t>
            </a:r>
          </a:p>
        </p:txBody>
      </p:sp>
    </p:spTree>
    <p:extLst>
      <p:ext uri="{BB962C8B-B14F-4D97-AF65-F5344CB8AC3E}">
        <p14:creationId xmlns:p14="http://schemas.microsoft.com/office/powerpoint/2010/main" val="26567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6100" b="1" dirty="0">
                <a:solidFill>
                  <a:srgbClr val="FF0000"/>
                </a:solidFill>
              </a:rPr>
              <a:t>Did You Know?</a:t>
            </a:r>
          </a:p>
          <a:p>
            <a:pPr marL="0" indent="0">
              <a:buNone/>
            </a:pPr>
            <a:r>
              <a:rPr lang="en-US" altLang="en-US" sz="3600" dirty="0" smtClean="0"/>
              <a:t>They </a:t>
            </a:r>
            <a:r>
              <a:rPr lang="en-US" altLang="en-US" sz="3600" dirty="0"/>
              <a:t>are sometimes referred to as </a:t>
            </a:r>
            <a:r>
              <a:rPr lang="en-US" altLang="en-US" sz="3600" b="1" dirty="0">
                <a:solidFill>
                  <a:srgbClr val="0070C0"/>
                </a:solidFill>
              </a:rPr>
              <a:t>blood thinners</a:t>
            </a:r>
            <a:r>
              <a:rPr lang="en-US" altLang="en-US" sz="3600" dirty="0"/>
              <a:t>; they </a:t>
            </a:r>
            <a:r>
              <a:rPr lang="en-US" altLang="en-US" sz="3600" b="1" u="sng" dirty="0">
                <a:solidFill>
                  <a:srgbClr val="C00000"/>
                </a:solidFill>
              </a:rPr>
              <a:t>do not </a:t>
            </a:r>
            <a:r>
              <a:rPr lang="en-US" altLang="en-US" sz="3600" dirty="0"/>
              <a:t>in fact thin the </a:t>
            </a:r>
            <a:r>
              <a:rPr lang="en-US" altLang="en-US" sz="3600" dirty="0" smtClean="0"/>
              <a:t>blood.</a:t>
            </a:r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r>
              <a:rPr lang="en-US" altLang="en-US" sz="3600" dirty="0" smtClean="0"/>
              <a:t>These </a:t>
            </a:r>
            <a:r>
              <a:rPr lang="en-US" altLang="en-US" sz="3600" dirty="0"/>
              <a:t>drugs will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u="sng" dirty="0">
                <a:solidFill>
                  <a:srgbClr val="C00000"/>
                </a:solidFill>
              </a:rPr>
              <a:t>not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dirty="0"/>
              <a:t>dissolve clots that already have </a:t>
            </a:r>
            <a:r>
              <a:rPr lang="en-US" altLang="en-US" sz="3600" dirty="0" smtClean="0"/>
              <a:t>formed</a:t>
            </a:r>
            <a:r>
              <a:rPr lang="en-US" altLang="en-US" sz="3600" dirty="0"/>
              <a:t>.</a:t>
            </a:r>
            <a:r>
              <a:rPr lang="en-US" altLang="en-US" sz="3600" dirty="0" smtClean="0"/>
              <a:t> </a:t>
            </a:r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r>
              <a:rPr lang="en-US" altLang="en-US" sz="3600" dirty="0" smtClean="0"/>
              <a:t>They permit </a:t>
            </a:r>
            <a:r>
              <a:rPr lang="en-US" altLang="en-US" sz="3600" dirty="0"/>
              <a:t>the body's </a:t>
            </a:r>
            <a:r>
              <a:rPr lang="en-US" altLang="en-US" sz="3600" dirty="0" smtClean="0"/>
              <a:t>natural process</a:t>
            </a:r>
            <a:r>
              <a:rPr lang="en-US" altLang="en-US" sz="3600" dirty="0"/>
              <a:t>, </a:t>
            </a:r>
            <a:r>
              <a:rPr lang="en-US" altLang="en-US" sz="3600" b="1" dirty="0">
                <a:solidFill>
                  <a:srgbClr val="C00000"/>
                </a:solidFill>
              </a:rPr>
              <a:t>fibrinolysis</a:t>
            </a:r>
            <a:r>
              <a:rPr lang="en-US" altLang="en-US" sz="3600" b="1" dirty="0"/>
              <a:t>,</a:t>
            </a:r>
            <a:r>
              <a:rPr lang="en-US" altLang="en-US" sz="3600" dirty="0"/>
              <a:t> to work to break down previously formed </a:t>
            </a:r>
            <a:r>
              <a:rPr lang="en-US" altLang="en-US" sz="3600" dirty="0" smtClean="0"/>
              <a:t>clots.</a:t>
            </a:r>
            <a:endParaRPr lang="en-US" altLang="en-US" sz="3600" dirty="0"/>
          </a:p>
          <a:p>
            <a:pPr marL="0" indent="0">
              <a:buNone/>
            </a:pPr>
            <a:endParaRPr lang="en-US" alt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40110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1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6100" b="1" dirty="0" smtClean="0">
                <a:solidFill>
                  <a:srgbClr val="FF0000"/>
                </a:solidFill>
              </a:rPr>
              <a:t>Did You Know?</a:t>
            </a:r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r>
              <a:rPr lang="en-US" altLang="en-US" sz="3600" dirty="0" smtClean="0"/>
              <a:t>Coagulation </a:t>
            </a:r>
            <a:r>
              <a:rPr lang="en-US" altLang="en-US" sz="3600" dirty="0"/>
              <a:t>will </a:t>
            </a:r>
            <a:r>
              <a:rPr lang="en-US" altLang="en-US" sz="3600" dirty="0" smtClean="0"/>
              <a:t>begin</a:t>
            </a:r>
            <a:r>
              <a:rPr lang="en-US" altLang="en-US" sz="3600" dirty="0" smtClean="0">
                <a:solidFill>
                  <a:srgbClr val="C00000"/>
                </a:solidFill>
              </a:rPr>
              <a:t> </a:t>
            </a:r>
            <a:r>
              <a:rPr lang="en-US" altLang="en-US" sz="3600" b="1" dirty="0">
                <a:solidFill>
                  <a:srgbClr val="C00000"/>
                </a:solidFill>
              </a:rPr>
              <a:t>instantaneously</a:t>
            </a:r>
            <a:r>
              <a:rPr lang="en-US" altLang="en-US" sz="3600" dirty="0">
                <a:solidFill>
                  <a:srgbClr val="C00000"/>
                </a:solidFill>
              </a:rPr>
              <a:t> </a:t>
            </a:r>
            <a:r>
              <a:rPr lang="en-US" altLang="en-US" sz="3600" dirty="0"/>
              <a:t>once a blood vessel has been </a:t>
            </a:r>
            <a:r>
              <a:rPr lang="en-US" altLang="en-US" sz="3600" dirty="0" smtClean="0"/>
              <a:t>severed.</a:t>
            </a:r>
            <a:endParaRPr lang="en-US" alt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4800" dirty="0" smtClean="0"/>
              <a:t>Anticoagulants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16068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How are clots formed?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282894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sz="3000" dirty="0" smtClean="0"/>
          </a:p>
          <a:p>
            <a:pPr marL="0" indent="0">
              <a:buNone/>
            </a:pPr>
            <a:endParaRPr lang="en-US" altLang="en-US" sz="3000" dirty="0"/>
          </a:p>
          <a:p>
            <a:pPr marL="0" indent="0">
              <a:buNone/>
            </a:pPr>
            <a:r>
              <a:rPr lang="en-US" altLang="en-US" sz="3000" dirty="0" smtClean="0"/>
              <a:t>When </a:t>
            </a:r>
            <a:r>
              <a:rPr lang="en-US" altLang="en-US" sz="3000" dirty="0"/>
              <a:t>bleeding occurs</a:t>
            </a:r>
            <a:r>
              <a:rPr lang="en-US" altLang="en-US" sz="3000" dirty="0" smtClean="0"/>
              <a:t>, platelets releases </a:t>
            </a:r>
            <a:r>
              <a:rPr lang="en-US" altLang="en-US" sz="3000" b="1" u="sng" dirty="0" smtClean="0">
                <a:solidFill>
                  <a:srgbClr val="0070C0"/>
                </a:solidFill>
              </a:rPr>
              <a:t>thromboxane</a:t>
            </a:r>
            <a:r>
              <a:rPr lang="en-US" altLang="en-US" sz="3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3000" dirty="0" smtClean="0"/>
              <a:t>that activate the platelet and </a:t>
            </a:r>
            <a:r>
              <a:rPr lang="en-US" altLang="en-US" sz="3000" dirty="0"/>
              <a:t>become </a:t>
            </a:r>
            <a:r>
              <a:rPr lang="en-US" altLang="en-US" sz="3000" b="1" dirty="0">
                <a:solidFill>
                  <a:srgbClr val="C00000"/>
                </a:solidFill>
              </a:rPr>
              <a:t>“sticky”</a:t>
            </a:r>
          </a:p>
          <a:p>
            <a:pPr marL="0" indent="0">
              <a:buNone/>
            </a:pPr>
            <a:r>
              <a:rPr lang="en-US" altLang="en-US" sz="3000" dirty="0"/>
              <a:t>These activated platelets begin adhering to the wall of the blood vessel at the site of bleeding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Anticoagulants- Platelets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82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0070C0"/>
                </a:solidFill>
              </a:rPr>
              <a:t>Fibrinogen is converted to </a:t>
            </a:r>
            <a:r>
              <a:rPr lang="en-US" altLang="en-US" b="1" dirty="0" smtClean="0">
                <a:solidFill>
                  <a:srgbClr val="C00000"/>
                </a:solidFill>
              </a:rPr>
              <a:t>Fibrin</a:t>
            </a:r>
            <a:r>
              <a:rPr lang="en-US" altLang="en-US" b="1" dirty="0" smtClean="0">
                <a:solidFill>
                  <a:srgbClr val="0070C0"/>
                </a:solidFill>
              </a:rPr>
              <a:t> by Thrombin.</a:t>
            </a:r>
            <a:endParaRPr lang="en-US" alt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Fibrin</a:t>
            </a:r>
            <a:r>
              <a:rPr lang="en-US" altLang="en-US" dirty="0" smtClean="0"/>
              <a:t> </a:t>
            </a:r>
            <a:r>
              <a:rPr lang="en-US" altLang="en-US" dirty="0"/>
              <a:t>strands stick to the exposed vessel wall, clumping together and forming a web-like complex of </a:t>
            </a:r>
            <a:r>
              <a:rPr lang="en-US" altLang="en-US" dirty="0" smtClean="0"/>
              <a:t>strands and red </a:t>
            </a:r>
            <a:r>
              <a:rPr lang="en-US" altLang="en-US" dirty="0"/>
              <a:t>blood cells become caught up in the web,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C</a:t>
            </a:r>
            <a:r>
              <a:rPr lang="en-US" altLang="en-US" b="1" dirty="0" smtClean="0">
                <a:solidFill>
                  <a:srgbClr val="C00000"/>
                </a:solidFill>
              </a:rPr>
              <a:t>ausing </a:t>
            </a:r>
            <a:r>
              <a:rPr lang="en-US" altLang="en-US" b="1" dirty="0">
                <a:solidFill>
                  <a:srgbClr val="C00000"/>
                </a:solidFill>
              </a:rPr>
              <a:t>a </a:t>
            </a:r>
            <a:r>
              <a:rPr lang="en-US" altLang="en-US" b="1" dirty="0" smtClean="0">
                <a:solidFill>
                  <a:srgbClr val="C00000"/>
                </a:solidFill>
              </a:rPr>
              <a:t>Clot</a:t>
            </a:r>
            <a:endParaRPr lang="en-US" alt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Anticoagulants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642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2" y="194758"/>
            <a:ext cx="7392786" cy="657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/>
          <p:cNvSpPr/>
          <p:nvPr/>
        </p:nvSpPr>
        <p:spPr>
          <a:xfrm>
            <a:off x="10912220" y="4364373"/>
            <a:ext cx="885000" cy="484632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100008" y="87528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10912220" y="3662281"/>
            <a:ext cx="886387" cy="484632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Explosion 2 14"/>
          <p:cNvSpPr/>
          <p:nvPr/>
        </p:nvSpPr>
        <p:spPr>
          <a:xfrm>
            <a:off x="8015060" y="1771650"/>
            <a:ext cx="441552" cy="342900"/>
          </a:xfrm>
          <a:prstGeom prst="irregularSeal2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Explosion 2 15"/>
          <p:cNvSpPr/>
          <p:nvPr/>
        </p:nvSpPr>
        <p:spPr>
          <a:xfrm>
            <a:off x="7188653" y="1771650"/>
            <a:ext cx="457200" cy="342900"/>
          </a:xfrm>
          <a:prstGeom prst="irregularSeal2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Explosion 2 16"/>
          <p:cNvSpPr/>
          <p:nvPr/>
        </p:nvSpPr>
        <p:spPr>
          <a:xfrm>
            <a:off x="6650252" y="3926668"/>
            <a:ext cx="457201" cy="440490"/>
          </a:xfrm>
          <a:prstGeom prst="irregularSeal2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3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3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TS103460537</Template>
  <TotalTime>0</TotalTime>
  <Words>1135</Words>
  <Application>Microsoft Office PowerPoint</Application>
  <PresentationFormat>Custom</PresentationFormat>
  <Paragraphs>274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TS103460537</vt:lpstr>
      <vt:lpstr>Anticoagulants</vt:lpstr>
      <vt:lpstr>Anticoagulants</vt:lpstr>
      <vt:lpstr>Anticoagulants</vt:lpstr>
      <vt:lpstr>Anticoagulants</vt:lpstr>
      <vt:lpstr>Anticoagulants</vt:lpstr>
      <vt:lpstr>Anticoagulants</vt:lpstr>
      <vt:lpstr>Anticoagulants- Platelets</vt:lpstr>
      <vt:lpstr>Anticoagulants</vt:lpstr>
      <vt:lpstr>PowerPoint Presentation</vt:lpstr>
      <vt:lpstr>Anticoagulation classes</vt:lpstr>
      <vt:lpstr>Signs and Symptoms of Bleeding</vt:lpstr>
      <vt:lpstr>Signs and Symptoms of Bleeding</vt:lpstr>
      <vt:lpstr>Anticoagulants</vt:lpstr>
      <vt:lpstr>Anticoagulants</vt:lpstr>
      <vt:lpstr>Anticoagulants</vt:lpstr>
      <vt:lpstr>Anticoagulants</vt:lpstr>
      <vt:lpstr>Anticoagulants</vt:lpstr>
      <vt:lpstr>Anticoagulants - Coumadin</vt:lpstr>
      <vt:lpstr>Key interactions in the older patient involve Coumadin, warfarin</vt:lpstr>
      <vt:lpstr>Key interactions in the older patient  involve Coumadin, warfarin</vt:lpstr>
      <vt:lpstr>Warfarin interactions in Older Patients</vt:lpstr>
      <vt:lpstr>Reversing an Anticoagulant</vt:lpstr>
      <vt:lpstr>Reversing Coumadin</vt:lpstr>
      <vt:lpstr>Dosing Adjustments in a NON-Bleeding Patient</vt:lpstr>
      <vt:lpstr>Anticoagulants</vt:lpstr>
      <vt:lpstr>Anticoagulants</vt:lpstr>
      <vt:lpstr>Anticoagulants</vt:lpstr>
      <vt:lpstr>Anticoagulants - Heparins</vt:lpstr>
      <vt:lpstr>Anticoagulants</vt:lpstr>
      <vt:lpstr>Anticoagulants</vt:lpstr>
      <vt:lpstr>Reversing Thrombin inhibitors</vt:lpstr>
      <vt:lpstr>Anticoagulants</vt:lpstr>
      <vt:lpstr>Anticoagulants</vt:lpstr>
      <vt:lpstr>Anticoagulants</vt:lpstr>
      <vt:lpstr>Factor Xa Inhibitors</vt:lpstr>
      <vt:lpstr>Factor Xa Inhibitors</vt:lpstr>
      <vt:lpstr>Factor Xa Inhibitors</vt:lpstr>
      <vt:lpstr>Reversing Factor Xa Inhibitors</vt:lpstr>
      <vt:lpstr>Factor Xa Inhibitors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2013-05-28T12:36:54Z</dcterms:created>
  <dcterms:modified xsi:type="dcterms:W3CDTF">2016-03-01T22:08:02Z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