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20" r:id="rId2"/>
  </p:sldMasterIdLst>
  <p:notesMasterIdLst>
    <p:notesMasterId r:id="rId43"/>
  </p:notesMasterIdLst>
  <p:handoutMasterIdLst>
    <p:handoutMasterId r:id="rId44"/>
  </p:handoutMasterIdLst>
  <p:sldIdLst>
    <p:sldId id="385" r:id="rId3"/>
    <p:sldId id="514" r:id="rId4"/>
    <p:sldId id="517" r:id="rId5"/>
    <p:sldId id="496" r:id="rId6"/>
    <p:sldId id="495" r:id="rId7"/>
    <p:sldId id="492" r:id="rId8"/>
    <p:sldId id="493" r:id="rId9"/>
    <p:sldId id="494" r:id="rId10"/>
    <p:sldId id="538" r:id="rId11"/>
    <p:sldId id="501" r:id="rId12"/>
    <p:sldId id="522" r:id="rId13"/>
    <p:sldId id="523" r:id="rId14"/>
    <p:sldId id="541" r:id="rId15"/>
    <p:sldId id="515" r:id="rId16"/>
    <p:sldId id="500" r:id="rId17"/>
    <p:sldId id="471" r:id="rId18"/>
    <p:sldId id="483" r:id="rId19"/>
    <p:sldId id="433" r:id="rId20"/>
    <p:sldId id="423" r:id="rId21"/>
    <p:sldId id="482" r:id="rId22"/>
    <p:sldId id="478" r:id="rId23"/>
    <p:sldId id="542" r:id="rId24"/>
    <p:sldId id="525" r:id="rId25"/>
    <p:sldId id="544" r:id="rId26"/>
    <p:sldId id="502" r:id="rId27"/>
    <p:sldId id="503" r:id="rId28"/>
    <p:sldId id="504" r:id="rId29"/>
    <p:sldId id="505" r:id="rId30"/>
    <p:sldId id="474" r:id="rId31"/>
    <p:sldId id="509" r:id="rId32"/>
    <p:sldId id="526" r:id="rId33"/>
    <p:sldId id="539" r:id="rId34"/>
    <p:sldId id="430" r:id="rId35"/>
    <p:sldId id="459" r:id="rId36"/>
    <p:sldId id="530" r:id="rId37"/>
    <p:sldId id="532" r:id="rId38"/>
    <p:sldId id="531" r:id="rId39"/>
    <p:sldId id="527" r:id="rId40"/>
    <p:sldId id="533" r:id="rId41"/>
    <p:sldId id="540" r:id="rId42"/>
  </p:sldIdLst>
  <p:sldSz cx="12188825" cy="6858000"/>
  <p:notesSz cx="7086600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864" userDrawn="1">
          <p15:clr>
            <a:srgbClr val="A4A3A4"/>
          </p15:clr>
        </p15:guide>
        <p15:guide id="5" pos="3839">
          <p15:clr>
            <a:srgbClr val="A4A3A4"/>
          </p15:clr>
        </p15:guide>
        <p15:guide id="6" pos="1007">
          <p15:clr>
            <a:srgbClr val="A4A3A4"/>
          </p15:clr>
        </p15:guide>
        <p15:guide id="7" pos="717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21" autoAdjust="0"/>
    <p:restoredTop sz="94660"/>
  </p:normalViewPr>
  <p:slideViewPr>
    <p:cSldViewPr showGuides="1">
      <p:cViewPr>
        <p:scale>
          <a:sx n="66" d="100"/>
          <a:sy n="66" d="100"/>
        </p:scale>
        <p:origin x="-924" y="-222"/>
      </p:cViewPr>
      <p:guideLst>
        <p:guide orient="horz" pos="2160"/>
        <p:guide orient="horz" pos="1008"/>
        <p:guide orient="horz" pos="3888"/>
        <p:guide orient="horz" pos="864"/>
        <p:guide pos="3839"/>
        <p:guide pos="1007"/>
        <p:guide pos="7173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2568"/>
    </p:cViewPr>
  </p:sorterViewPr>
  <p:notesViewPr>
    <p:cSldViewPr showGuides="1">
      <p:cViewPr varScale="1">
        <p:scale>
          <a:sx n="70" d="100"/>
          <a:sy n="70" d="100"/>
        </p:scale>
        <p:origin x="-2814" y="-90"/>
      </p:cViewPr>
      <p:guideLst>
        <p:guide orient="horz" pos="2952"/>
        <p:guide pos="223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860" cy="468630"/>
          </a:xfrm>
          <a:prstGeom prst="rect">
            <a:avLst/>
          </a:prstGeom>
        </p:spPr>
        <p:txBody>
          <a:bodyPr vert="horz" lIns="94044" tIns="47022" rIns="94044" bIns="4702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14100" y="0"/>
            <a:ext cx="3070860" cy="468630"/>
          </a:xfrm>
          <a:prstGeom prst="rect">
            <a:avLst/>
          </a:prstGeom>
        </p:spPr>
        <p:txBody>
          <a:bodyPr vert="horz" lIns="94044" tIns="47022" rIns="94044" bIns="47022" rtlCol="0"/>
          <a:lstStyle>
            <a:lvl1pPr algn="r">
              <a:defRPr sz="1200"/>
            </a:lvl1pPr>
          </a:lstStyle>
          <a:p>
            <a:fld id="{BDB7646E-8811-423A-9C42-2CBFADA00A96}" type="datetimeFigureOut">
              <a:rPr lang="en-US" smtClean="0"/>
              <a:pPr/>
              <a:t>3/1/2016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02344"/>
            <a:ext cx="3070860" cy="468630"/>
          </a:xfrm>
          <a:prstGeom prst="rect">
            <a:avLst/>
          </a:prstGeom>
        </p:spPr>
        <p:txBody>
          <a:bodyPr vert="horz" lIns="94044" tIns="47022" rIns="94044" bIns="4702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14100" y="8902344"/>
            <a:ext cx="3070860" cy="468630"/>
          </a:xfrm>
          <a:prstGeom prst="rect">
            <a:avLst/>
          </a:prstGeom>
        </p:spPr>
        <p:txBody>
          <a:bodyPr vert="horz" lIns="94044" tIns="47022" rIns="94044" bIns="47022" rtlCol="0" anchor="b"/>
          <a:lstStyle>
            <a:lvl1pPr algn="r">
              <a:defRPr sz="1200"/>
            </a:lvl1pPr>
          </a:lstStyle>
          <a:p>
            <a:fld id="{04360E59-1627-4404-ACC5-51C744AB0F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2254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860" cy="468630"/>
          </a:xfrm>
          <a:prstGeom prst="rect">
            <a:avLst/>
          </a:prstGeom>
        </p:spPr>
        <p:txBody>
          <a:bodyPr vert="horz" lIns="94044" tIns="47022" rIns="94044" bIns="47022" rtlCol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100" y="0"/>
            <a:ext cx="3070860" cy="468630"/>
          </a:xfrm>
          <a:prstGeom prst="rect">
            <a:avLst/>
          </a:prstGeom>
        </p:spPr>
        <p:txBody>
          <a:bodyPr vert="horz" lIns="94044" tIns="47022" rIns="94044" bIns="47022" rtlCol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677E230-58DD-43ED-96A1-552DDAB53532}" type="datetimeFigureOut">
              <a:rPr lang="en-US" smtClean="0"/>
              <a:pPr/>
              <a:t>3/1/2016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03263"/>
            <a:ext cx="6245225" cy="3514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044" tIns="47022" rIns="94044" bIns="4702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660" y="4451985"/>
            <a:ext cx="5669280" cy="4217670"/>
          </a:xfrm>
          <a:prstGeom prst="rect">
            <a:avLst/>
          </a:prstGeom>
        </p:spPr>
        <p:txBody>
          <a:bodyPr vert="horz" lIns="94044" tIns="47022" rIns="94044" bIns="4702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02344"/>
            <a:ext cx="3070860" cy="468630"/>
          </a:xfrm>
          <a:prstGeom prst="rect">
            <a:avLst/>
          </a:prstGeom>
        </p:spPr>
        <p:txBody>
          <a:bodyPr vert="horz" lIns="94044" tIns="47022" rIns="94044" bIns="47022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100" y="8902344"/>
            <a:ext cx="3070860" cy="468630"/>
          </a:xfrm>
          <a:prstGeom prst="rect">
            <a:avLst/>
          </a:prstGeom>
        </p:spPr>
        <p:txBody>
          <a:bodyPr vert="horz" lIns="94044" tIns="47022" rIns="94044" bIns="47022" rtlCol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841221E5-7225-48EB-A4EE-420E7BFCF70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669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221E5-7225-48EB-A4EE-420E7BFCF70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66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ltGray">
      <p:bgPr>
        <a:gradFill rotWithShape="1">
          <a:gsLst>
            <a:gs pos="0">
              <a:schemeClr val="tx2">
                <a:lumMod val="20000"/>
                <a:lumOff val="80000"/>
              </a:schemeClr>
            </a:gs>
            <a:gs pos="90000">
              <a:schemeClr val="tx2">
                <a:lumMod val="60000"/>
                <a:lumOff val="4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699025" y="6356351"/>
            <a:ext cx="1218883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0BBE6BF-C811-45BB-8BA9-22EFF2B83FFA}" type="datetime1">
              <a:rPr lang="en-US" smtClean="0"/>
              <a:pPr/>
              <a:t>3/1/2016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14708" y="6356351"/>
            <a:ext cx="3974065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85571" y="6356351"/>
            <a:ext cx="6094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11892563" y="0"/>
            <a:ext cx="304721" cy="6858000"/>
          </a:xfrm>
          <a:prstGeom prst="rect">
            <a:avLst/>
          </a:prstGeom>
          <a:solidFill>
            <a:schemeClr val="tx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dirty="0"/>
          </a:p>
        </p:txBody>
      </p:sp>
      <p:pic>
        <p:nvPicPr>
          <p:cNvPr id="55" name="Pictur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0"/>
            <a:ext cx="18034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28669" y="4344915"/>
            <a:ext cx="7516442" cy="111608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8669" y="1600200"/>
            <a:ext cx="8329031" cy="2680127"/>
          </a:xfrm>
        </p:spPr>
        <p:txBody>
          <a:bodyPr>
            <a:noAutofit/>
          </a:bodyPr>
          <a:lstStyle>
            <a:lvl1pPr>
              <a:defRPr sz="5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11475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F41C5-B5F2-469F-BA25-292CFCDAF6E0}" type="datetime1">
              <a:rPr lang="en-US" smtClean="0"/>
              <a:pPr/>
              <a:t>3/1/2016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49678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D85FE-5443-4629-8A1C-6F6EA57CBD60}" type="datetime1">
              <a:rPr lang="en-US" smtClean="0"/>
              <a:pPr/>
              <a:t>3/1/2016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1885691" y="0"/>
            <a:ext cx="304721" cy="6858000"/>
          </a:xfrm>
          <a:prstGeom prst="rect">
            <a:avLst/>
          </a:prstGeom>
          <a:solidFill>
            <a:schemeClr val="tx2"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98613" y="685800"/>
            <a:ext cx="7848599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9612" y="685800"/>
            <a:ext cx="1787526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8" name="Rectangle 7"/>
          <p:cNvSpPr/>
          <p:nvPr userDrawn="1"/>
        </p:nvSpPr>
        <p:spPr>
          <a:xfrm>
            <a:off x="11885691" y="0"/>
            <a:ext cx="304721" cy="6858000"/>
          </a:xfrm>
          <a:prstGeom prst="rect">
            <a:avLst/>
          </a:prstGeom>
          <a:solidFill>
            <a:schemeClr val="tx2"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48637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2pPr>
            <a:lvl3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3pPr>
            <a:lvl4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4pPr>
            <a:lvl5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042845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9362CC-4597-4E8E-AFE5-237B3DA1FF07}" type="datetime1">
              <a:rPr lang="en-US" smtClean="0"/>
              <a:pPr/>
              <a:t>3/1/2016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32199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0"/>
            <a:ext cx="18034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8"/>
          <p:cNvSpPr/>
          <p:nvPr/>
        </p:nvSpPr>
        <p:spPr>
          <a:xfrm>
            <a:off x="11892563" y="0"/>
            <a:ext cx="304721" cy="6858000"/>
          </a:xfrm>
          <a:prstGeom prst="rect">
            <a:avLst/>
          </a:prstGeom>
          <a:solidFill>
            <a:schemeClr val="tx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1F63988-78D4-46C4-B808-1786C6A42859}" type="datetime1">
              <a:rPr lang="en-US" smtClean="0"/>
              <a:pPr/>
              <a:t>3/1/2016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19454" y="4259996"/>
            <a:ext cx="7264623" cy="1150203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9454" y="1600201"/>
            <a:ext cx="8283272" cy="2654064"/>
          </a:xfrm>
        </p:spPr>
        <p:txBody>
          <a:bodyPr anchor="b">
            <a:normAutofit/>
          </a:bodyPr>
          <a:lstStyle>
            <a:lvl1pPr algn="l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28736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482C1EE-CCC0-4F27-8918-BF938AC1419F}" type="datetime1">
              <a:rPr lang="en-US" smtClean="0"/>
              <a:pPr/>
              <a:t>3/1/2016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4328" y="1600200"/>
            <a:ext cx="4572000" cy="457200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 baseline="0"/>
            </a:lvl6pPr>
            <a:lvl7pPr>
              <a:defRPr sz="1800" baseline="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35496" y="1600200"/>
            <a:ext cx="4572000" cy="457200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053845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9A0C48B-9D86-4C33-9BD3-2929B1D74E3D}" type="datetime1">
              <a:rPr lang="en-US" smtClean="0"/>
              <a:pPr/>
              <a:t>3/1/2016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824328" y="2514600"/>
            <a:ext cx="4572000" cy="3655568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24328" y="1499616"/>
            <a:ext cx="4572000" cy="938784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36615" y="2514706"/>
            <a:ext cx="4572000" cy="3657493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36615" y="1499616"/>
            <a:ext cx="4572000" cy="938784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3413" y="177800"/>
            <a:ext cx="9472824" cy="1239837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48964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87B711C-F9D6-42CE-B848-D107B7756573}" type="datetime1">
              <a:rPr lang="en-US" smtClean="0"/>
              <a:pPr/>
              <a:t>3/1/2016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087922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>
          <a:xfrm>
            <a:off x="5180250" y="6356351"/>
            <a:ext cx="1218883" cy="365125"/>
          </a:xfrm>
        </p:spPr>
        <p:txBody>
          <a:bodyPr/>
          <a:lstStyle/>
          <a:p>
            <a:fld id="{4C1EAC44-87EE-4E25-9BCB-D1B8F4FDD9D1}" type="datetime1">
              <a:rPr lang="en-US" smtClean="0"/>
              <a:pPr/>
              <a:t>3/1/2016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5933" y="6356351"/>
            <a:ext cx="397406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766796" y="6356351"/>
            <a:ext cx="609441" cy="365125"/>
          </a:xfrm>
        </p:spPr>
        <p:txBody>
          <a:bodyPr/>
          <a:lstStyle/>
          <a:p>
            <a:fld id="{7DC1BBB0-96F0-4077-A278-0F3FB5C104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289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1884104" y="0"/>
            <a:ext cx="304721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68E44B9-3FFE-4574-9630-3E5A6F960186}" type="datetime1">
              <a:rPr lang="en-US" smtClean="0"/>
              <a:pPr/>
              <a:t>3/1/2016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0251" y="482600"/>
            <a:ext cx="6195986" cy="5689600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white">
          <a:xfrm>
            <a:off x="1074240" y="1828800"/>
            <a:ext cx="3293422" cy="4343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white">
          <a:xfrm>
            <a:off x="1074240" y="381000"/>
            <a:ext cx="3293422" cy="1371600"/>
          </a:xfrm>
        </p:spPr>
        <p:txBody>
          <a:bodyPr anchor="b">
            <a:normAutofit/>
          </a:bodyPr>
          <a:lstStyle>
            <a:lvl1pPr algn="l">
              <a:defRPr sz="2800" b="0" cap="all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9" name="Rectangle 8"/>
          <p:cNvSpPr/>
          <p:nvPr/>
        </p:nvSpPr>
        <p:spPr>
          <a:xfrm>
            <a:off x="11884104" y="0"/>
            <a:ext cx="304721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dirty="0"/>
          </a:p>
        </p:txBody>
      </p:sp>
      <p:sp>
        <p:nvSpPr>
          <p:cNvPr id="10" name="Rectangle 9"/>
          <p:cNvSpPr/>
          <p:nvPr/>
        </p:nvSpPr>
        <p:spPr>
          <a:xfrm>
            <a:off x="11884104" y="0"/>
            <a:ext cx="304721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11884104" y="0"/>
            <a:ext cx="304721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76394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6F492-7803-4716-B969-A5873965FF8A}" type="datetime1">
              <a:rPr lang="en-US" smtClean="0"/>
              <a:pPr/>
              <a:t>3/1/2016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1884104" y="0"/>
            <a:ext cx="304721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auto">
          <a:xfrm>
            <a:off x="5180251" y="482600"/>
            <a:ext cx="6195986" cy="5689600"/>
          </a:xfrm>
          <a:ln w="19050">
            <a:solidFill>
              <a:schemeClr val="bg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4240" y="1828800"/>
            <a:ext cx="3293422" cy="4343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4240" y="381000"/>
            <a:ext cx="3293422" cy="1371600"/>
          </a:xfrm>
        </p:spPr>
        <p:txBody>
          <a:bodyPr anchor="b">
            <a:normAutofit/>
          </a:bodyPr>
          <a:lstStyle>
            <a:lvl1pPr algn="l">
              <a:defRPr sz="2800" b="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56456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tx2">
                <a:lumMod val="20000"/>
                <a:lumOff val="80000"/>
              </a:schemeClr>
            </a:gs>
            <a:gs pos="90000">
              <a:schemeClr val="tx2">
                <a:lumMod val="60000"/>
                <a:lumOff val="4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80250" y="6356351"/>
            <a:ext cx="12188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all" baseline="0">
                <a:solidFill>
                  <a:schemeClr val="tx1"/>
                </a:solidFill>
              </a:defRPr>
            </a:lvl1pPr>
          </a:lstStyle>
          <a:p>
            <a:fld id="{FD004168-AADC-4457-9784-543656FEE4FC}" type="datetime1">
              <a:rPr lang="en-US" smtClean="0"/>
              <a:pPr/>
              <a:t>3/1/2016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5933" y="6356351"/>
            <a:ext cx="39740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all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66796" y="6356351"/>
            <a:ext cx="6094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all" baseline="0"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1885691" y="0"/>
            <a:ext cx="304721" cy="6858000"/>
          </a:xfrm>
          <a:prstGeom prst="rect">
            <a:avLst/>
          </a:prstGeom>
          <a:solidFill>
            <a:schemeClr val="tx2"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dirty="0"/>
          </a:p>
        </p:txBody>
      </p:sp>
      <p:pic>
        <p:nvPicPr>
          <p:cNvPr id="46" name="Picture 2"/>
          <p:cNvPicPr>
            <a:picLocks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0"/>
            <a:ext cx="18034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03413" y="1600200"/>
            <a:ext cx="9472824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03413" y="177800"/>
            <a:ext cx="9472824" cy="12398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41518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3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400"/>
        </a:spcBef>
        <a:buFont typeface="Euphemia" pitchFamily="34" charset="0"/>
        <a:buChar char="›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126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84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4168" indent="-246888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0992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07568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414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072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17296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0" orient="horz" pos="2160" userDrawn="1">
          <p15:clr>
            <a:srgbClr val="F26B43"/>
          </p15:clr>
        </p15:guide>
        <p15:guide id="0" pos="3839" userDrawn="1">
          <p15:clr>
            <a:srgbClr val="F26B43"/>
          </p15:clr>
        </p15:guide>
        <p15:guide id="0" pos="1199" userDrawn="1">
          <p15:clr>
            <a:srgbClr val="F26B43"/>
          </p15:clr>
        </p15:guide>
        <p15:guide id="1" pos="719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ebmd.com/heart/anatomy-picture-of-blood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ebmd.com/heart/picture-of-the-heart" TargetMode="External"/><Relationship Id="rId2" Type="http://schemas.openxmlformats.org/officeDocument/2006/relationships/hyperlink" Target="http://www.webmd.com/a-to-z-guides/acute-renal-failure-topic-overview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428668" y="3429001"/>
            <a:ext cx="8999743" cy="2032000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 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2428669" y="1600201"/>
            <a:ext cx="8329031" cy="1142999"/>
          </a:xfrm>
        </p:spPr>
        <p:txBody>
          <a:bodyPr/>
          <a:lstStyle/>
          <a:p>
            <a:pPr algn="ctr"/>
            <a:r>
              <a:rPr lang="en-US" altLang="en-US" dirty="0"/>
              <a:t>Anticoagulants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3812" y="2819400"/>
            <a:ext cx="2990513" cy="1981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70227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5400" b="1" dirty="0" smtClean="0">
                <a:solidFill>
                  <a:srgbClr val="C00000"/>
                </a:solidFill>
              </a:rPr>
              <a:t>Antiplatelet</a:t>
            </a:r>
          </a:p>
          <a:p>
            <a:pPr marL="0" indent="0">
              <a:buNone/>
            </a:pPr>
            <a:r>
              <a:rPr lang="en-US" sz="4000" dirty="0" smtClean="0"/>
              <a:t>    Aspirin, Clopidogrel, ASA/dipyridamole </a:t>
            </a:r>
          </a:p>
          <a:p>
            <a:pPr marL="0" indent="0">
              <a:buNone/>
            </a:pPr>
            <a:r>
              <a:rPr lang="en-US" sz="5400" b="1" dirty="0" smtClean="0">
                <a:solidFill>
                  <a:srgbClr val="C00000"/>
                </a:solidFill>
              </a:rPr>
              <a:t>Vitamin K antagonist</a:t>
            </a:r>
          </a:p>
          <a:p>
            <a:pPr marL="365760" lvl="1" indent="0">
              <a:buNone/>
            </a:pPr>
            <a:r>
              <a:rPr lang="en-US" sz="4000" dirty="0" smtClean="0"/>
              <a:t>Coumadin, warfarin</a:t>
            </a:r>
          </a:p>
          <a:p>
            <a:pPr marL="0" indent="0">
              <a:buNone/>
            </a:pPr>
            <a:r>
              <a:rPr lang="en-US" sz="5400" b="1" dirty="0" smtClean="0">
                <a:solidFill>
                  <a:srgbClr val="C00000"/>
                </a:solidFill>
              </a:rPr>
              <a:t>Thrombin inhibitors</a:t>
            </a:r>
          </a:p>
          <a:p>
            <a:pPr marL="365760" lvl="1" indent="0">
              <a:buNone/>
            </a:pPr>
            <a:r>
              <a:rPr lang="en-US" sz="4000" dirty="0" smtClean="0"/>
              <a:t>Heparin, LMWH, Pradaxa</a:t>
            </a:r>
          </a:p>
          <a:p>
            <a:pPr marL="0" indent="0">
              <a:buNone/>
            </a:pPr>
            <a:r>
              <a:rPr lang="en-US" sz="5400" b="1" dirty="0" smtClean="0">
                <a:solidFill>
                  <a:srgbClr val="C00000"/>
                </a:solidFill>
              </a:rPr>
              <a:t>Xa factor inhibitors</a:t>
            </a:r>
          </a:p>
          <a:p>
            <a:pPr marL="365760" lvl="1" indent="0">
              <a:buNone/>
            </a:pPr>
            <a:r>
              <a:rPr lang="en-US" sz="4000" dirty="0" smtClean="0"/>
              <a:t>Xarelto, Eliquis, Arixtra, Savaysa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Anticoagulation classes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507689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3200" b="1" dirty="0" smtClean="0">
                <a:solidFill>
                  <a:srgbClr val="C00000"/>
                </a:solidFill>
              </a:rPr>
              <a:t>Red </a:t>
            </a:r>
            <a:r>
              <a:rPr lang="en-US" sz="3200" b="1" dirty="0">
                <a:solidFill>
                  <a:srgbClr val="C00000"/>
                </a:solidFill>
              </a:rPr>
              <a:t>or brown urine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200" b="1" dirty="0">
                <a:solidFill>
                  <a:srgbClr val="C00000"/>
                </a:solidFill>
              </a:rPr>
              <a:t>Black or bloody </a:t>
            </a:r>
            <a:r>
              <a:rPr lang="en-US" sz="3200" b="1" dirty="0" smtClean="0">
                <a:solidFill>
                  <a:srgbClr val="C00000"/>
                </a:solidFill>
              </a:rPr>
              <a:t>stool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200" b="1" dirty="0">
                <a:solidFill>
                  <a:srgbClr val="C00000"/>
                </a:solidFill>
              </a:rPr>
              <a:t>Vomiting of blood or material that looks like coffee </a:t>
            </a:r>
            <a:r>
              <a:rPr lang="en-US" sz="3200" b="1" dirty="0" smtClean="0">
                <a:solidFill>
                  <a:srgbClr val="C00000"/>
                </a:solidFill>
              </a:rPr>
              <a:t>grounds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200" b="1" dirty="0">
                <a:solidFill>
                  <a:srgbClr val="C00000"/>
                </a:solidFill>
              </a:rPr>
              <a:t>Bruising that develops without an </a:t>
            </a:r>
            <a:r>
              <a:rPr lang="en-US" sz="3200" b="1" dirty="0" smtClean="0">
                <a:solidFill>
                  <a:srgbClr val="C00000"/>
                </a:solidFill>
              </a:rPr>
              <a:t>injury</a:t>
            </a:r>
            <a:endParaRPr lang="en-US" sz="3200" b="1" dirty="0">
              <a:solidFill>
                <a:srgbClr val="C00000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3200" b="1" dirty="0" smtClean="0">
                <a:solidFill>
                  <a:srgbClr val="C00000"/>
                </a:solidFill>
              </a:rPr>
              <a:t>Severe </a:t>
            </a:r>
            <a:r>
              <a:rPr lang="en-US" sz="3200" b="1" dirty="0">
                <a:solidFill>
                  <a:srgbClr val="C00000"/>
                </a:solidFill>
              </a:rPr>
              <a:t>headache or stomach pain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200" b="1" dirty="0">
                <a:solidFill>
                  <a:srgbClr val="C00000"/>
                </a:solidFill>
              </a:rPr>
              <a:t>Joint pain, discomfort or swelling, especially after an </a:t>
            </a:r>
            <a:r>
              <a:rPr lang="en-US" sz="3200" b="1" dirty="0" smtClean="0">
                <a:solidFill>
                  <a:srgbClr val="C00000"/>
                </a:solidFill>
              </a:rPr>
              <a:t>injury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Signs and Symptoms of Bleeding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787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3200" b="1" dirty="0" smtClean="0">
                <a:solidFill>
                  <a:srgbClr val="C00000"/>
                </a:solidFill>
              </a:rPr>
              <a:t>Dizziness </a:t>
            </a:r>
            <a:r>
              <a:rPr lang="en-US" sz="3200" b="1" dirty="0">
                <a:solidFill>
                  <a:srgbClr val="C00000"/>
                </a:solidFill>
              </a:rPr>
              <a:t>or weakness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200" b="1" dirty="0" smtClean="0">
                <a:solidFill>
                  <a:srgbClr val="C00000"/>
                </a:solidFill>
              </a:rPr>
              <a:t>Bleeding </a:t>
            </a:r>
            <a:r>
              <a:rPr lang="en-US" sz="3200" b="1" dirty="0">
                <a:solidFill>
                  <a:srgbClr val="C00000"/>
                </a:solidFill>
              </a:rPr>
              <a:t>from the gums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200" b="1" dirty="0">
                <a:solidFill>
                  <a:srgbClr val="C00000"/>
                </a:solidFill>
              </a:rPr>
              <a:t>Swelling or pain at an injection site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200" b="1" dirty="0" smtClean="0">
                <a:solidFill>
                  <a:srgbClr val="C00000"/>
                </a:solidFill>
              </a:rPr>
              <a:t>Diarrhea</a:t>
            </a:r>
            <a:r>
              <a:rPr lang="en-US" sz="3200" b="1" dirty="0">
                <a:solidFill>
                  <a:srgbClr val="C00000"/>
                </a:solidFill>
              </a:rPr>
              <a:t>, vomiting or inability to eat for more than 24 hours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200" b="1" dirty="0" smtClean="0">
                <a:solidFill>
                  <a:srgbClr val="C00000"/>
                </a:solidFill>
              </a:rPr>
              <a:t>Fever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Signs and Symptoms of Bleeding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83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03412" y="1524000"/>
            <a:ext cx="9472824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sz="4000" dirty="0" smtClean="0"/>
              <a:t>Anticoagulants </a:t>
            </a:r>
            <a:r>
              <a:rPr lang="en-US" altLang="en-US" sz="4000" dirty="0"/>
              <a:t>are used </a:t>
            </a:r>
            <a:r>
              <a:rPr lang="en-US" altLang="en-US" sz="4000" dirty="0" smtClean="0"/>
              <a:t>for;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b="1" dirty="0">
                <a:solidFill>
                  <a:srgbClr val="C00000"/>
                </a:solidFill>
              </a:rPr>
              <a:t>A</a:t>
            </a:r>
            <a:r>
              <a:rPr lang="en-US" altLang="en-US" b="1" dirty="0" smtClean="0">
                <a:solidFill>
                  <a:srgbClr val="C00000"/>
                </a:solidFill>
              </a:rPr>
              <a:t>cute </a:t>
            </a:r>
            <a:r>
              <a:rPr lang="en-US" altLang="en-US" b="1" dirty="0">
                <a:solidFill>
                  <a:srgbClr val="C00000"/>
                </a:solidFill>
              </a:rPr>
              <a:t>coronary syndromes, </a:t>
            </a:r>
            <a:endParaRPr lang="en-US" altLang="en-US" b="1" dirty="0" smtClean="0">
              <a:solidFill>
                <a:srgbClr val="C0000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b="1" dirty="0" smtClean="0">
                <a:solidFill>
                  <a:srgbClr val="C00000"/>
                </a:solidFill>
              </a:rPr>
              <a:t>Deep-vein </a:t>
            </a:r>
            <a:r>
              <a:rPr lang="en-US" altLang="en-US" b="1" dirty="0">
                <a:solidFill>
                  <a:srgbClr val="C00000"/>
                </a:solidFill>
              </a:rPr>
              <a:t>thrombosis (DVT), </a:t>
            </a:r>
            <a:endParaRPr lang="en-US" altLang="en-US" b="1" dirty="0" smtClean="0">
              <a:solidFill>
                <a:srgbClr val="C0000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b="1" dirty="0">
                <a:solidFill>
                  <a:srgbClr val="C00000"/>
                </a:solidFill>
              </a:rPr>
              <a:t>P</a:t>
            </a:r>
            <a:r>
              <a:rPr lang="en-US" altLang="en-US" b="1" dirty="0" smtClean="0">
                <a:solidFill>
                  <a:srgbClr val="C00000"/>
                </a:solidFill>
              </a:rPr>
              <a:t>ulmonary </a:t>
            </a:r>
            <a:r>
              <a:rPr lang="en-US" altLang="en-US" b="1" dirty="0">
                <a:solidFill>
                  <a:srgbClr val="C00000"/>
                </a:solidFill>
              </a:rPr>
              <a:t>embolism (PE), </a:t>
            </a:r>
            <a:endParaRPr lang="en-US" altLang="en-US" b="1" dirty="0" smtClean="0">
              <a:solidFill>
                <a:srgbClr val="C0000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b="1" dirty="0">
                <a:solidFill>
                  <a:srgbClr val="C00000"/>
                </a:solidFill>
              </a:rPr>
              <a:t>H</a:t>
            </a:r>
            <a:r>
              <a:rPr lang="en-US" altLang="en-US" b="1" dirty="0" smtClean="0">
                <a:solidFill>
                  <a:srgbClr val="C00000"/>
                </a:solidFill>
              </a:rPr>
              <a:t>eart </a:t>
            </a:r>
            <a:r>
              <a:rPr lang="en-US" altLang="en-US" b="1" dirty="0">
                <a:solidFill>
                  <a:srgbClr val="C00000"/>
                </a:solidFill>
              </a:rPr>
              <a:t>surgery. </a:t>
            </a:r>
            <a:endParaRPr lang="en-US" altLang="en-US" b="1" dirty="0" smtClean="0">
              <a:solidFill>
                <a:srgbClr val="C0000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b="1" dirty="0" smtClean="0">
                <a:solidFill>
                  <a:srgbClr val="C00000"/>
                </a:solidFill>
              </a:rPr>
              <a:t>Atrial Fib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b="1" dirty="0" smtClean="0">
                <a:solidFill>
                  <a:srgbClr val="C00000"/>
                </a:solidFill>
              </a:rPr>
              <a:t>Patients with artificial heart valves.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Anticoagulants</a:t>
            </a:r>
          </a:p>
        </p:txBody>
      </p:sp>
    </p:spTree>
    <p:extLst>
      <p:ext uri="{BB962C8B-B14F-4D97-AF65-F5344CB8AC3E}">
        <p14:creationId xmlns:p14="http://schemas.microsoft.com/office/powerpoint/2010/main" val="3380383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5400" dirty="0" smtClean="0">
                <a:solidFill>
                  <a:srgbClr val="FF0000"/>
                </a:solidFill>
              </a:rPr>
              <a:t>Question</a:t>
            </a:r>
          </a:p>
          <a:p>
            <a:pPr marL="0" indent="0">
              <a:buNone/>
            </a:pPr>
            <a:r>
              <a:rPr lang="en-US" sz="4800" dirty="0" smtClean="0"/>
              <a:t>Who can tell me approximately when anticoagulants were first used to treat patients?</a:t>
            </a:r>
          </a:p>
          <a:p>
            <a:pPr marL="0" indent="0">
              <a:buNone/>
            </a:pPr>
            <a:r>
              <a:rPr lang="en-US" sz="4800" b="1" dirty="0" smtClean="0">
                <a:solidFill>
                  <a:srgbClr val="C00000"/>
                </a:solidFill>
              </a:rPr>
              <a:t>1 – 25 years ago</a:t>
            </a:r>
          </a:p>
          <a:p>
            <a:pPr marL="0" indent="0">
              <a:buNone/>
            </a:pPr>
            <a:r>
              <a:rPr lang="en-US" sz="4800" b="1" dirty="0" smtClean="0">
                <a:solidFill>
                  <a:srgbClr val="C00000"/>
                </a:solidFill>
              </a:rPr>
              <a:t>2 -  85 years ago</a:t>
            </a:r>
          </a:p>
          <a:p>
            <a:pPr marL="0" indent="0">
              <a:buNone/>
            </a:pPr>
            <a:r>
              <a:rPr lang="en-US" sz="4800" b="1" dirty="0" smtClean="0">
                <a:solidFill>
                  <a:srgbClr val="C00000"/>
                </a:solidFill>
              </a:rPr>
              <a:t>3 -  2,500 years ago </a:t>
            </a:r>
            <a:endParaRPr lang="en-US" sz="4800" b="1" dirty="0">
              <a:solidFill>
                <a:srgbClr val="C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Anticoagulants</a:t>
            </a:r>
          </a:p>
        </p:txBody>
      </p:sp>
    </p:spTree>
    <p:extLst>
      <p:ext uri="{BB962C8B-B14F-4D97-AF65-F5344CB8AC3E}">
        <p14:creationId xmlns:p14="http://schemas.microsoft.com/office/powerpoint/2010/main" val="134461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 A cattle disease in the </a:t>
            </a:r>
            <a:r>
              <a:rPr lang="en-US" dirty="0"/>
              <a:t>M</a:t>
            </a:r>
            <a:r>
              <a:rPr lang="en-US" dirty="0" smtClean="0"/>
              <a:t>idwest in the </a:t>
            </a:r>
            <a:r>
              <a:rPr lang="en-US" dirty="0" smtClean="0">
                <a:solidFill>
                  <a:srgbClr val="FF0000"/>
                </a:solidFill>
              </a:rPr>
              <a:t>1920s </a:t>
            </a:r>
            <a:r>
              <a:rPr lang="en-US" dirty="0" smtClean="0"/>
              <a:t>causing bleeding was traced to spoiled </a:t>
            </a:r>
            <a:r>
              <a:rPr lang="en-US" b="1" dirty="0" smtClean="0">
                <a:solidFill>
                  <a:srgbClr val="FF0000"/>
                </a:solidFill>
              </a:rPr>
              <a:t>sweet clover </a:t>
            </a:r>
            <a:r>
              <a:rPr lang="en-US" dirty="0" smtClean="0"/>
              <a:t>the cattle was eating.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This substance was extracted and identified as </a:t>
            </a:r>
            <a:r>
              <a:rPr lang="en-US" dirty="0" smtClean="0">
                <a:solidFill>
                  <a:srgbClr val="FF0000"/>
                </a:solidFill>
              </a:rPr>
              <a:t>coumarin </a:t>
            </a:r>
            <a:r>
              <a:rPr lang="en-US" dirty="0" smtClean="0"/>
              <a:t>at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the University of Wisconsin.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This led to the development of dicoumarol in 1941 and rat poison in </a:t>
            </a:r>
            <a:r>
              <a:rPr lang="en-US" b="1" dirty="0" smtClean="0">
                <a:solidFill>
                  <a:srgbClr val="FF0000"/>
                </a:solidFill>
              </a:rPr>
              <a:t>1954</a:t>
            </a:r>
            <a:r>
              <a:rPr lang="en-US" dirty="0" smtClean="0"/>
              <a:t> – Coumadin, warfarin.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Anticoagulants</a:t>
            </a:r>
          </a:p>
        </p:txBody>
      </p:sp>
    </p:spTree>
    <p:extLst>
      <p:ext uri="{BB962C8B-B14F-4D97-AF65-F5344CB8AC3E}">
        <p14:creationId xmlns:p14="http://schemas.microsoft.com/office/powerpoint/2010/main" val="1216779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8000" dirty="0" smtClean="0"/>
          </a:p>
          <a:p>
            <a:pPr marL="0" indent="0" algn="ctr">
              <a:buNone/>
            </a:pPr>
            <a:r>
              <a:rPr lang="en-US" sz="8000" dirty="0" smtClean="0"/>
              <a:t>Coumadin, warfarin</a:t>
            </a:r>
            <a:endParaRPr lang="en-US" sz="6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Anticoagulants</a:t>
            </a:r>
          </a:p>
        </p:txBody>
      </p:sp>
    </p:spTree>
    <p:extLst>
      <p:ext uri="{BB962C8B-B14F-4D97-AF65-F5344CB8AC3E}">
        <p14:creationId xmlns:p14="http://schemas.microsoft.com/office/powerpoint/2010/main" val="1416068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6100" dirty="0">
                <a:solidFill>
                  <a:srgbClr val="C00000"/>
                </a:solidFill>
              </a:rPr>
              <a:t>DID YOU KNOW?</a:t>
            </a:r>
            <a:endParaRPr lang="en-US" sz="6100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4000" dirty="0" smtClean="0"/>
              <a:t>There are </a:t>
            </a:r>
            <a:r>
              <a:rPr lang="en-US" sz="4000" b="1" dirty="0" smtClean="0">
                <a:solidFill>
                  <a:srgbClr val="C00000"/>
                </a:solidFill>
              </a:rPr>
              <a:t>803</a:t>
            </a:r>
            <a:r>
              <a:rPr lang="en-US" sz="4000" dirty="0" smtClean="0"/>
              <a:t> known</a:t>
            </a:r>
            <a:r>
              <a:rPr lang="en-US" sz="4000" b="1" dirty="0" smtClean="0">
                <a:solidFill>
                  <a:srgbClr val="0070C0"/>
                </a:solidFill>
              </a:rPr>
              <a:t> Drug </a:t>
            </a:r>
            <a:r>
              <a:rPr lang="en-US" sz="4000" dirty="0" smtClean="0"/>
              <a:t>interactions with </a:t>
            </a:r>
            <a:r>
              <a:rPr lang="en-US" sz="4000" b="1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Coumadin, warfarin</a:t>
            </a:r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4000" dirty="0" smtClean="0"/>
              <a:t>Of that number, </a:t>
            </a:r>
            <a:r>
              <a:rPr lang="en-US" sz="4000" b="1" dirty="0" smtClean="0">
                <a:solidFill>
                  <a:srgbClr val="C00000"/>
                </a:solidFill>
              </a:rPr>
              <a:t>208 are considered </a:t>
            </a:r>
            <a:r>
              <a:rPr lang="en-US" sz="4000" b="1" i="1" u="sng" dirty="0" smtClean="0">
                <a:solidFill>
                  <a:srgbClr val="C00000"/>
                </a:solidFill>
              </a:rPr>
              <a:t>MAJOR</a:t>
            </a:r>
            <a:r>
              <a:rPr lang="en-US" sz="4000" b="1" u="sng" dirty="0" smtClean="0">
                <a:solidFill>
                  <a:srgbClr val="C00000"/>
                </a:solidFill>
              </a:rPr>
              <a:t>!</a:t>
            </a:r>
            <a:endParaRPr lang="en-US" sz="4000" b="1" u="sng" dirty="0">
              <a:solidFill>
                <a:srgbClr val="C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Anticoagulants</a:t>
            </a:r>
          </a:p>
        </p:txBody>
      </p:sp>
    </p:spTree>
    <p:extLst>
      <p:ext uri="{BB962C8B-B14F-4D97-AF65-F5344CB8AC3E}">
        <p14:creationId xmlns:p14="http://schemas.microsoft.com/office/powerpoint/2010/main" val="108461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Warfarin</a:t>
            </a:r>
            <a:r>
              <a:rPr lang="en-US" dirty="0"/>
              <a:t>, the only drug </a:t>
            </a:r>
            <a:r>
              <a:rPr lang="en-US" dirty="0" smtClean="0"/>
              <a:t>listed </a:t>
            </a:r>
            <a:r>
              <a:rPr lang="en-US" dirty="0"/>
              <a:t>in this </a:t>
            </a:r>
            <a:r>
              <a:rPr lang="en-US" dirty="0" smtClean="0"/>
              <a:t>category.</a:t>
            </a:r>
          </a:p>
          <a:p>
            <a:pPr marL="0" indent="0">
              <a:buNone/>
            </a:pPr>
            <a:r>
              <a:rPr lang="en-US" dirty="0" smtClean="0"/>
              <a:t>It </a:t>
            </a:r>
            <a:r>
              <a:rPr lang="en-US" dirty="0"/>
              <a:t>is an oral anticoagulant that inhibits </a:t>
            </a:r>
            <a:r>
              <a:rPr lang="en-US" b="1" dirty="0">
                <a:solidFill>
                  <a:srgbClr val="C00000"/>
                </a:solidFill>
              </a:rPr>
              <a:t>Vitamin K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Vitamin </a:t>
            </a:r>
            <a:r>
              <a:rPr lang="en-US" b="1" dirty="0">
                <a:solidFill>
                  <a:srgbClr val="C00000"/>
                </a:solidFill>
              </a:rPr>
              <a:t>K </a:t>
            </a:r>
            <a:r>
              <a:rPr lang="en-US" dirty="0"/>
              <a:t>is an activator of coagulating </a:t>
            </a:r>
            <a:r>
              <a:rPr lang="en-US" b="1" dirty="0">
                <a:solidFill>
                  <a:srgbClr val="C00000"/>
                </a:solidFill>
              </a:rPr>
              <a:t>factors II, VII, IX and </a:t>
            </a:r>
            <a:r>
              <a:rPr lang="en-US" b="1" dirty="0" smtClean="0">
                <a:solidFill>
                  <a:srgbClr val="C00000"/>
                </a:solidFill>
              </a:rPr>
              <a:t>X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Regular </a:t>
            </a:r>
            <a:r>
              <a:rPr lang="en-US" dirty="0"/>
              <a:t>blood monitoring (international normalized ratio-INR) is done to check for effectiveness and safety.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Anticoagulants </a:t>
            </a:r>
            <a:r>
              <a:rPr lang="en-US" sz="4800" b="1" dirty="0" smtClean="0">
                <a:solidFill>
                  <a:srgbClr val="C00000"/>
                </a:solidFill>
              </a:rPr>
              <a:t>- Coumadin</a:t>
            </a:r>
            <a:endParaRPr lang="en-US" sz="4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7550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altLang="en-US" sz="7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INCREASE</a:t>
            </a:r>
            <a:r>
              <a:rPr lang="en-US" altLang="en-US" sz="7000" b="1" dirty="0" smtClean="0">
                <a:solidFill>
                  <a:srgbClr val="C00000"/>
                </a:solidFill>
              </a:rPr>
              <a:t> the EFFECT of Warfarin - Bleeding</a:t>
            </a:r>
          </a:p>
          <a:p>
            <a:pPr marL="0" indent="0">
              <a:buNone/>
            </a:pPr>
            <a:endParaRPr lang="en-US" altLang="en-US" sz="7000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altLang="en-US" sz="7000" b="1" dirty="0" smtClean="0">
                <a:solidFill>
                  <a:srgbClr val="0070C0"/>
                </a:solidFill>
              </a:rPr>
              <a:t>Warfarin </a:t>
            </a:r>
            <a:r>
              <a:rPr lang="en-US" altLang="en-US" sz="7000" b="1" dirty="0">
                <a:solidFill>
                  <a:srgbClr val="0070C0"/>
                </a:solidFill>
              </a:rPr>
              <a:t>with </a:t>
            </a:r>
            <a:r>
              <a:rPr lang="en-US" altLang="en-US" sz="7000" b="1" dirty="0" smtClean="0">
                <a:solidFill>
                  <a:srgbClr val="0070C0"/>
                </a:solidFill>
              </a:rPr>
              <a:t>NSAIDS </a:t>
            </a:r>
            <a:endParaRPr lang="en-US" altLang="en-US" sz="7000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altLang="en-US" sz="7000" b="1" dirty="0" smtClean="0">
                <a:solidFill>
                  <a:srgbClr val="0070C0"/>
                </a:solidFill>
              </a:rPr>
              <a:t>Warfarin and Sulfa Drugs</a:t>
            </a:r>
          </a:p>
          <a:p>
            <a:pPr marL="0" indent="0">
              <a:buNone/>
            </a:pPr>
            <a:r>
              <a:rPr lang="en-US" altLang="en-US" sz="7000" b="1" dirty="0" smtClean="0">
                <a:solidFill>
                  <a:srgbClr val="0070C0"/>
                </a:solidFill>
              </a:rPr>
              <a:t>Warfarin and Macrolides</a:t>
            </a:r>
          </a:p>
          <a:p>
            <a:pPr marL="0" indent="0">
              <a:buNone/>
            </a:pPr>
            <a:r>
              <a:rPr lang="en-US" altLang="en-US" sz="7000" b="1" dirty="0" smtClean="0">
                <a:solidFill>
                  <a:srgbClr val="0070C0"/>
                </a:solidFill>
              </a:rPr>
              <a:t>Warfarin and Quinolones</a:t>
            </a:r>
          </a:p>
          <a:p>
            <a:pPr marL="0" indent="0">
              <a:buNone/>
            </a:pPr>
            <a:r>
              <a:rPr lang="en-US" altLang="en-US" sz="7000" b="1" dirty="0" smtClean="0">
                <a:solidFill>
                  <a:srgbClr val="0070C0"/>
                </a:solidFill>
              </a:rPr>
              <a:t>Warfarin and Amiodarone</a:t>
            </a:r>
          </a:p>
          <a:p>
            <a:pPr marL="0" indent="0">
              <a:buNone/>
            </a:pPr>
            <a:r>
              <a:rPr lang="en-US" altLang="en-US" sz="7000" b="1" dirty="0" smtClean="0">
                <a:solidFill>
                  <a:srgbClr val="0070C0"/>
                </a:solidFill>
              </a:rPr>
              <a:t>Warfarin and Vitamin E </a:t>
            </a:r>
          </a:p>
          <a:p>
            <a:pPr marL="0" indent="0">
              <a:buNone/>
            </a:pPr>
            <a:r>
              <a:rPr lang="en-US" altLang="en-US" sz="4400" b="1" dirty="0">
                <a:solidFill>
                  <a:srgbClr val="C00000"/>
                </a:solidFill>
              </a:rPr>
              <a:t>	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800" dirty="0" smtClean="0"/>
              <a:t>Key interactions in the older patient involve Coumadin, warfarin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577550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altLang="en-US" sz="6600" b="1" dirty="0">
                <a:solidFill>
                  <a:srgbClr val="FF0000"/>
                </a:solidFill>
              </a:rPr>
              <a:t>Did You Know</a:t>
            </a:r>
            <a:r>
              <a:rPr lang="en-US" altLang="en-US" sz="6600" b="1" dirty="0" smtClean="0">
                <a:solidFill>
                  <a:srgbClr val="FF0000"/>
                </a:solidFill>
              </a:rPr>
              <a:t>?</a:t>
            </a:r>
          </a:p>
          <a:p>
            <a:pPr marL="0" indent="0">
              <a:buNone/>
            </a:pPr>
            <a:r>
              <a:rPr lang="en-US" altLang="en-US" sz="3600" b="1" dirty="0" smtClean="0"/>
              <a:t>That </a:t>
            </a:r>
            <a:r>
              <a:rPr lang="en-US" altLang="en-US" sz="3600" b="1" i="1" u="sng" dirty="0" smtClean="0">
                <a:solidFill>
                  <a:srgbClr val="C00000"/>
                </a:solidFill>
              </a:rPr>
              <a:t>major bleeding </a:t>
            </a:r>
            <a:r>
              <a:rPr lang="en-US" altLang="en-US" sz="3600" b="1" dirty="0" smtClean="0"/>
              <a:t>occurs in about </a:t>
            </a:r>
            <a:r>
              <a:rPr lang="en-US" altLang="en-US" sz="3600" b="1" dirty="0" smtClean="0">
                <a:solidFill>
                  <a:srgbClr val="C00000"/>
                </a:solidFill>
              </a:rPr>
              <a:t>6.5% of patients on anticoagulants..  </a:t>
            </a:r>
          </a:p>
          <a:p>
            <a:pPr marL="0" indent="0">
              <a:buNone/>
            </a:pPr>
            <a:endParaRPr lang="en-US" altLang="en-US" sz="3600" b="1" u="sng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en-US" sz="3600" b="1" dirty="0" smtClean="0">
                <a:solidFill>
                  <a:srgbClr val="C00000"/>
                </a:solidFill>
              </a:rPr>
              <a:t>That’s</a:t>
            </a:r>
            <a:r>
              <a:rPr lang="en-US" altLang="en-US" sz="3600" b="1" u="sng" dirty="0" smtClean="0">
                <a:solidFill>
                  <a:srgbClr val="C00000"/>
                </a:solidFill>
              </a:rPr>
              <a:t> </a:t>
            </a:r>
            <a:r>
              <a:rPr lang="en-US" altLang="en-US" sz="3600" b="1" u="sng" dirty="0" smtClean="0">
                <a:solidFill>
                  <a:srgbClr val="0070C0"/>
                </a:solidFill>
              </a:rPr>
              <a:t>1 patient in 15</a:t>
            </a:r>
            <a:r>
              <a:rPr lang="en-US" altLang="en-US" sz="3600" b="1" dirty="0">
                <a:solidFill>
                  <a:srgbClr val="0070C0"/>
                </a:solidFill>
              </a:rPr>
              <a:t> </a:t>
            </a:r>
            <a:r>
              <a:rPr lang="en-US" altLang="en-US" sz="3600" b="1" dirty="0" smtClean="0">
                <a:solidFill>
                  <a:srgbClr val="C00000"/>
                </a:solidFill>
              </a:rPr>
              <a:t>and commonly, GI Bleeding.</a:t>
            </a:r>
          </a:p>
          <a:p>
            <a:pPr marL="0" indent="0">
              <a:buNone/>
            </a:pPr>
            <a:endParaRPr lang="en-US" altLang="en-US" sz="3600" b="1" dirty="0"/>
          </a:p>
          <a:p>
            <a:pPr marL="0" indent="0">
              <a:buNone/>
            </a:pPr>
            <a:r>
              <a:rPr lang="en-US" altLang="en-US" sz="3600" b="1" dirty="0" smtClean="0"/>
              <a:t>That </a:t>
            </a:r>
            <a:r>
              <a:rPr lang="en-US" altLang="en-US" sz="3600" b="1" dirty="0" smtClean="0">
                <a:solidFill>
                  <a:srgbClr val="C00000"/>
                </a:solidFill>
              </a:rPr>
              <a:t>1% </a:t>
            </a:r>
            <a:r>
              <a:rPr lang="en-US" altLang="en-US" sz="3600" b="1" dirty="0" smtClean="0"/>
              <a:t>is </a:t>
            </a:r>
            <a:r>
              <a:rPr lang="en-US" altLang="en-US" sz="3600" b="1" dirty="0" smtClean="0">
                <a:solidFill>
                  <a:srgbClr val="0070C0"/>
                </a:solidFill>
              </a:rPr>
              <a:t>fatal bleeding </a:t>
            </a:r>
            <a:r>
              <a:rPr lang="en-US" altLang="en-US" sz="3600" b="1" dirty="0" smtClean="0"/>
              <a:t>such as intracranial hemorrhage.</a:t>
            </a:r>
            <a:endParaRPr lang="en-US" altLang="en-US" sz="3600" b="1" dirty="0">
              <a:solidFill>
                <a:srgbClr val="C00000"/>
              </a:solidFill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Anticoagulants</a:t>
            </a:r>
          </a:p>
        </p:txBody>
      </p:sp>
    </p:spTree>
    <p:extLst>
      <p:ext uri="{BB962C8B-B14F-4D97-AF65-F5344CB8AC3E}">
        <p14:creationId xmlns:p14="http://schemas.microsoft.com/office/powerpoint/2010/main" val="2874757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sz="3200" b="1" dirty="0">
                <a:solidFill>
                  <a:srgbClr val="C00000"/>
                </a:solidFill>
              </a:rPr>
              <a:t>DECREASE the effect of </a:t>
            </a:r>
            <a:r>
              <a:rPr lang="en-US" sz="3200" b="1" dirty="0">
                <a:solidFill>
                  <a:srgbClr val="C00000"/>
                </a:solidFill>
              </a:rPr>
              <a:t>Coumadin, </a:t>
            </a:r>
            <a:r>
              <a:rPr lang="en-US" sz="3200" b="1" dirty="0" smtClean="0">
                <a:solidFill>
                  <a:srgbClr val="C00000"/>
                </a:solidFill>
              </a:rPr>
              <a:t>warfarin</a:t>
            </a:r>
            <a:endParaRPr lang="en-US" altLang="en-US" sz="32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en-US" sz="4000" b="1" dirty="0" smtClean="0"/>
              <a:t>Anticonvulsants</a:t>
            </a:r>
            <a:endParaRPr lang="en-US" altLang="en-US" sz="4000" b="1" dirty="0"/>
          </a:p>
          <a:p>
            <a:pPr marL="0" indent="0">
              <a:buNone/>
            </a:pPr>
            <a:r>
              <a:rPr lang="en-US" altLang="en-US" sz="4000" b="1" dirty="0">
                <a:solidFill>
                  <a:srgbClr val="0070C0"/>
                </a:solidFill>
              </a:rPr>
              <a:t>Carbamazepine – Tegretol</a:t>
            </a:r>
          </a:p>
          <a:p>
            <a:pPr marL="0" indent="0">
              <a:buNone/>
            </a:pPr>
            <a:r>
              <a:rPr lang="en-US" altLang="en-US" sz="4000" b="1" dirty="0">
                <a:solidFill>
                  <a:srgbClr val="0070C0"/>
                </a:solidFill>
              </a:rPr>
              <a:t>Phenytoin – Dilantin </a:t>
            </a:r>
            <a:r>
              <a:rPr lang="en-US" altLang="en-US" sz="4000" b="1" dirty="0" smtClean="0">
                <a:solidFill>
                  <a:srgbClr val="C00000"/>
                </a:solidFill>
              </a:rPr>
              <a:t>(+/-)</a:t>
            </a:r>
            <a:endParaRPr lang="en-US" altLang="en-US" sz="40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en-US" sz="4000" b="1" dirty="0" smtClean="0">
                <a:solidFill>
                  <a:srgbClr val="0070C0"/>
                </a:solidFill>
              </a:rPr>
              <a:t>Phenobarbital</a:t>
            </a:r>
          </a:p>
          <a:p>
            <a:pPr marL="0" indent="0">
              <a:buNone/>
            </a:pPr>
            <a:endParaRPr lang="en-US" altLang="en-US" sz="4000" b="1" dirty="0">
              <a:solidFill>
                <a:srgbClr val="0070C0"/>
              </a:solidFill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Key interactions in the older patient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involve </a:t>
            </a:r>
            <a:r>
              <a:rPr lang="en-US" dirty="0"/>
              <a:t>Coumadin, </a:t>
            </a:r>
            <a:r>
              <a:rPr lang="en-US" dirty="0" smtClean="0"/>
              <a:t>warfarin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45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en-US" dirty="0" smtClean="0"/>
              <a:t>Typical Food interactions with Warfarin, Raw and Boiled Green Vegetables with HIGH Vitamin K Levels</a:t>
            </a:r>
          </a:p>
          <a:p>
            <a:pPr marL="0" indent="0">
              <a:buNone/>
            </a:pPr>
            <a:r>
              <a:rPr lang="en-US" altLang="en-US" b="1" dirty="0" smtClean="0">
                <a:solidFill>
                  <a:srgbClr val="C00000"/>
                </a:solidFill>
              </a:rPr>
              <a:t>	Kale					Brussel Sprouts</a:t>
            </a:r>
          </a:p>
          <a:p>
            <a:pPr marL="0" indent="0">
              <a:buNone/>
            </a:pPr>
            <a:r>
              <a:rPr lang="en-US" altLang="en-US" b="1" dirty="0" smtClean="0">
                <a:solidFill>
                  <a:srgbClr val="C00000"/>
                </a:solidFill>
              </a:rPr>
              <a:t>	Spinach				Broccoli</a:t>
            </a:r>
          </a:p>
          <a:p>
            <a:pPr marL="0" indent="0">
              <a:buNone/>
            </a:pPr>
            <a:r>
              <a:rPr lang="en-US" altLang="en-US" b="1" dirty="0" smtClean="0">
                <a:solidFill>
                  <a:srgbClr val="C00000"/>
                </a:solidFill>
              </a:rPr>
              <a:t>	Turnip greens			Romaine Lettuce</a:t>
            </a:r>
          </a:p>
          <a:p>
            <a:pPr marL="0" indent="0">
              <a:buNone/>
            </a:pPr>
            <a:r>
              <a:rPr lang="en-US" altLang="en-US" b="1" dirty="0" smtClean="0">
                <a:solidFill>
                  <a:srgbClr val="C00000"/>
                </a:solidFill>
              </a:rPr>
              <a:t>	Parsley				Chard</a:t>
            </a:r>
          </a:p>
          <a:p>
            <a:pPr marL="0" indent="0">
              <a:buNone/>
            </a:pPr>
            <a:r>
              <a:rPr lang="en-US" altLang="en-US" b="1" dirty="0" smtClean="0">
                <a:solidFill>
                  <a:srgbClr val="C00000"/>
                </a:solidFill>
              </a:rPr>
              <a:t>	Mustard greens			Green Tea</a:t>
            </a:r>
          </a:p>
          <a:p>
            <a:pPr marL="0" indent="0">
              <a:buNone/>
            </a:pPr>
            <a:r>
              <a:rPr lang="en-US" altLang="en-US" b="1" dirty="0" smtClean="0">
                <a:solidFill>
                  <a:srgbClr val="C00000"/>
                </a:solidFill>
              </a:rPr>
              <a:t>	Avocado				Grapefruit*</a:t>
            </a:r>
          </a:p>
          <a:p>
            <a:pPr marL="0" indent="0">
              <a:buNone/>
            </a:pPr>
            <a:r>
              <a:rPr lang="en-US" altLang="en-US" b="1" dirty="0" smtClean="0">
                <a:solidFill>
                  <a:srgbClr val="C00000"/>
                </a:solidFill>
              </a:rPr>
              <a:t>			*</a:t>
            </a:r>
            <a:r>
              <a:rPr lang="en-US" altLang="en-US" sz="1700" b="1" dirty="0" smtClean="0">
                <a:solidFill>
                  <a:srgbClr val="C00000"/>
                </a:solidFill>
              </a:rPr>
              <a:t>(decreases ability to metabolize Coumadin)</a:t>
            </a:r>
          </a:p>
          <a:p>
            <a:pPr marL="0" indent="0">
              <a:buNone/>
            </a:pPr>
            <a:endParaRPr lang="en-US" altLang="en-US" dirty="0" smtClean="0"/>
          </a:p>
          <a:p>
            <a:pPr marL="0" indent="0">
              <a:buNone/>
            </a:pPr>
            <a:endParaRPr lang="en-US" alt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800" dirty="0" smtClean="0"/>
              <a:t>Warfarin interactions in Older Patients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7375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dirty="0" smtClean="0">
                <a:solidFill>
                  <a:srgbClr val="C00000"/>
                </a:solidFill>
              </a:rPr>
              <a:t>HASHTI</a:t>
            </a:r>
          </a:p>
          <a:p>
            <a:pPr marL="0" indent="0">
              <a:buNone/>
            </a:pPr>
            <a:r>
              <a:rPr lang="en-US" sz="3200" b="1" dirty="0" smtClean="0">
                <a:solidFill>
                  <a:srgbClr val="C00000"/>
                </a:solidFill>
              </a:rPr>
              <a:t>H</a:t>
            </a:r>
            <a:r>
              <a:rPr lang="en-US" sz="3200" b="1" dirty="0" smtClean="0"/>
              <a:t>old the dose</a:t>
            </a:r>
          </a:p>
          <a:p>
            <a:pPr marL="0" indent="0">
              <a:buNone/>
            </a:pPr>
            <a:r>
              <a:rPr lang="en-US" sz="3200" b="1" dirty="0" smtClean="0">
                <a:solidFill>
                  <a:srgbClr val="C00000"/>
                </a:solidFill>
              </a:rPr>
              <a:t>A</a:t>
            </a:r>
            <a:r>
              <a:rPr lang="en-US" sz="3200" b="1" dirty="0" smtClean="0"/>
              <a:t>ntidote</a:t>
            </a:r>
          </a:p>
          <a:p>
            <a:pPr marL="0" indent="0">
              <a:buNone/>
            </a:pPr>
            <a:r>
              <a:rPr lang="en-US" sz="3200" b="1" dirty="0" smtClean="0">
                <a:solidFill>
                  <a:srgbClr val="C00000"/>
                </a:solidFill>
              </a:rPr>
              <a:t>S</a:t>
            </a:r>
            <a:r>
              <a:rPr lang="en-US" sz="3200" b="1" dirty="0" smtClean="0"/>
              <a:t>upport treatment (fluids)</a:t>
            </a:r>
          </a:p>
          <a:p>
            <a:pPr marL="0" indent="0">
              <a:buNone/>
            </a:pPr>
            <a:r>
              <a:rPr lang="en-US" sz="3200" b="1" dirty="0" smtClean="0">
                <a:solidFill>
                  <a:srgbClr val="C00000"/>
                </a:solidFill>
              </a:rPr>
              <a:t>H</a:t>
            </a:r>
            <a:r>
              <a:rPr lang="en-US" sz="3200" b="1" dirty="0" smtClean="0"/>
              <a:t>emostatic measures (surgical)</a:t>
            </a:r>
          </a:p>
          <a:p>
            <a:pPr marL="0" indent="0">
              <a:buNone/>
            </a:pPr>
            <a:r>
              <a:rPr lang="en-US" sz="3200" b="1" dirty="0" smtClean="0">
                <a:solidFill>
                  <a:srgbClr val="C00000"/>
                </a:solidFill>
              </a:rPr>
              <a:t>T</a:t>
            </a:r>
            <a:r>
              <a:rPr lang="en-US" sz="3200" b="1" dirty="0" smtClean="0"/>
              <a:t>ransfusion</a:t>
            </a:r>
          </a:p>
          <a:p>
            <a:pPr marL="0" indent="0">
              <a:buNone/>
            </a:pPr>
            <a:r>
              <a:rPr lang="en-US" sz="3200" b="1" dirty="0" smtClean="0">
                <a:solidFill>
                  <a:srgbClr val="C00000"/>
                </a:solidFill>
              </a:rPr>
              <a:t>I</a:t>
            </a:r>
            <a:r>
              <a:rPr lang="en-US" sz="3200" b="1" dirty="0" smtClean="0"/>
              <a:t>nvestigate (source)</a:t>
            </a:r>
            <a:endParaRPr lang="en-US" sz="32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Reversing an Anticoagulant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888545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1 - Vitamin K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i="1" dirty="0" smtClean="0">
                <a:solidFill>
                  <a:srgbClr val="C00000"/>
                </a:solidFill>
              </a:rPr>
              <a:t>Takes 4-24 hours for results</a:t>
            </a:r>
          </a:p>
          <a:p>
            <a:pPr marL="0" indent="0">
              <a:buNone/>
            </a:pPr>
            <a:r>
              <a:rPr lang="en-US" dirty="0" smtClean="0"/>
              <a:t>2 - Fresh Frozen Plasma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i="1" dirty="0" smtClean="0">
                <a:solidFill>
                  <a:srgbClr val="C00000"/>
                </a:solidFill>
              </a:rPr>
              <a:t>Fluid overload &amp; transfusion related acute lung injury</a:t>
            </a:r>
          </a:p>
          <a:p>
            <a:pPr marL="0" indent="0">
              <a:buNone/>
            </a:pPr>
            <a:r>
              <a:rPr lang="en-US" dirty="0" smtClean="0"/>
              <a:t>3 - Prothrombin Complex Concentrate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i="1" dirty="0" smtClean="0">
                <a:solidFill>
                  <a:srgbClr val="C00000"/>
                </a:solidFill>
              </a:rPr>
              <a:t>Extremely rapid – 30min</a:t>
            </a:r>
            <a:endParaRPr lang="en-US" i="1" dirty="0">
              <a:solidFill>
                <a:srgbClr val="C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Reversing Coumadin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841120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9063960"/>
              </p:ext>
            </p:extLst>
          </p:nvPr>
        </p:nvGraphicFramePr>
        <p:xfrm>
          <a:off x="2208211" y="1524000"/>
          <a:ext cx="8839201" cy="53473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03079"/>
                <a:gridCol w="1656516"/>
                <a:gridCol w="2066191"/>
                <a:gridCol w="1709951"/>
                <a:gridCol w="1803464"/>
              </a:tblGrid>
              <a:tr h="400050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COUMADIN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00050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TARGET INR 2.0-3.0</a:t>
                      </a:r>
                      <a:endParaRPr lang="en-US" sz="20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00050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I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000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INR&lt; 2.0</a:t>
                      </a:r>
                      <a:endParaRPr lang="en-US" sz="2400" b="1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INR 3.1-3.5</a:t>
                      </a:r>
                      <a:endParaRPr lang="en-US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INR 3.6-4.0</a:t>
                      </a:r>
                      <a:endParaRPr lang="en-US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INR 4.1-8.9</a:t>
                      </a:r>
                      <a:endParaRPr lang="en-US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INR&gt; 9.0</a:t>
                      </a:r>
                      <a:endParaRPr lang="en-US" sz="24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000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I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I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I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I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I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000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Hold</a:t>
                      </a:r>
                      <a:r>
                        <a:rPr lang="en-US" sz="1800" u="none" strike="noStrike" dirty="0">
                          <a:effectLst/>
                        </a:rPr>
                        <a:t> 0-1 dose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Hold</a:t>
                      </a:r>
                      <a:r>
                        <a:rPr lang="en-US" sz="1800" u="none" strike="noStrike" dirty="0" smtClean="0">
                          <a:effectLst/>
                        </a:rPr>
                        <a:t> </a:t>
                      </a:r>
                      <a:r>
                        <a:rPr lang="en-US" sz="1800" u="none" strike="noStrike" dirty="0">
                          <a:effectLst/>
                        </a:rPr>
                        <a:t>0-2 doses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Hold</a:t>
                      </a:r>
                      <a:r>
                        <a:rPr lang="en-US" sz="1800" u="none" strike="noStrike" dirty="0">
                          <a:effectLst/>
                        </a:rPr>
                        <a:t> 2 doses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000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Increase</a:t>
                      </a:r>
                      <a:r>
                        <a:rPr lang="en-US" sz="1800" u="none" strike="noStrike" dirty="0">
                          <a:effectLst/>
                        </a:rPr>
                        <a:t> 10-15%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Decrease</a:t>
                      </a:r>
                      <a:r>
                        <a:rPr lang="en-US" sz="1800" u="none" strike="noStrike" dirty="0">
                          <a:effectLst/>
                        </a:rPr>
                        <a:t> 0-10%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Decrease</a:t>
                      </a:r>
                      <a:r>
                        <a:rPr lang="en-US" sz="1800" u="none" strike="noStrike" dirty="0">
                          <a:effectLst/>
                        </a:rPr>
                        <a:t> 10-15%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Decrease</a:t>
                      </a:r>
                      <a:r>
                        <a:rPr lang="en-US" sz="1800" u="none" strike="noStrike" dirty="0">
                          <a:effectLst/>
                        </a:rPr>
                        <a:t> 10-15%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Decrease</a:t>
                      </a:r>
                      <a:r>
                        <a:rPr lang="en-US" sz="1800" u="none" strike="noStrike" dirty="0">
                          <a:effectLst/>
                        </a:rPr>
                        <a:t> 15-20%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000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Possible </a:t>
                      </a:r>
                      <a:r>
                        <a:rPr lang="en-US" sz="1800" u="none" strike="noStrike" dirty="0" err="1">
                          <a:effectLst/>
                        </a:rPr>
                        <a:t>Vit</a:t>
                      </a:r>
                      <a:r>
                        <a:rPr lang="en-US" sz="1800" u="none" strike="noStrike" dirty="0">
                          <a:effectLst/>
                        </a:rPr>
                        <a:t> K 2.5mg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Plus </a:t>
                      </a:r>
                    </a:p>
                    <a:p>
                      <a:pPr algn="ctr" fontAlgn="b"/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Vit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K 2.5-5mg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000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I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I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I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I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I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000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Repeat INR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Repeat INR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Repeat INR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Repeat INR 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Repeat INR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000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within 1 week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within 2 weeks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within 1 week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in 2 DAYS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the NEXT day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00050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Dosing Adjustments in a NON-Bleeding Patient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7955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7200" dirty="0" smtClean="0"/>
          </a:p>
          <a:p>
            <a:pPr marL="0" indent="0" algn="ctr">
              <a:buNone/>
            </a:pPr>
            <a:r>
              <a:rPr lang="en-US" sz="7200" dirty="0" smtClean="0"/>
              <a:t>Thrombin Inhibitors</a:t>
            </a:r>
            <a:endParaRPr lang="en-US" sz="9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Anticoagulants</a:t>
            </a:r>
          </a:p>
        </p:txBody>
      </p:sp>
    </p:spTree>
    <p:extLst>
      <p:ext uri="{BB962C8B-B14F-4D97-AF65-F5344CB8AC3E}">
        <p14:creationId xmlns:p14="http://schemas.microsoft.com/office/powerpoint/2010/main" val="3414532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 smtClean="0"/>
              <a:t>In 1916, a pharmacologist at Johns Hopkins discovers </a:t>
            </a:r>
            <a:r>
              <a:rPr lang="en-US" sz="32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HEPARIN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endParaRPr lang="en-US" sz="32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3200" dirty="0" smtClean="0"/>
              <a:t>Heparin from the Greek word </a:t>
            </a:r>
            <a:r>
              <a:rPr lang="en-US" sz="32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HEPAR </a:t>
            </a:r>
            <a:r>
              <a:rPr lang="en-US" sz="3200" dirty="0" smtClean="0"/>
              <a:t>meaning liver.</a:t>
            </a:r>
          </a:p>
          <a:p>
            <a:pPr marL="0" indent="0">
              <a:buNone/>
            </a:pPr>
            <a:endParaRPr lang="en-US" sz="3200" dirty="0" smtClean="0"/>
          </a:p>
          <a:p>
            <a:pPr marL="0" indent="0">
              <a:buNone/>
            </a:pPr>
            <a:r>
              <a:rPr lang="en-US" sz="3200" dirty="0" smtClean="0"/>
              <a:t>The liver produces 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ibrinogen and Prothrombin. 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Anticoagulants</a:t>
            </a:r>
          </a:p>
        </p:txBody>
      </p:sp>
    </p:spTree>
    <p:extLst>
      <p:ext uri="{BB962C8B-B14F-4D97-AF65-F5344CB8AC3E}">
        <p14:creationId xmlns:p14="http://schemas.microsoft.com/office/powerpoint/2010/main" val="2814443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Heparin was delayed until </a:t>
            </a:r>
            <a:r>
              <a:rPr lang="en-US" b="1" dirty="0" smtClean="0">
                <a:solidFill>
                  <a:srgbClr val="C00000"/>
                </a:solidFill>
              </a:rPr>
              <a:t>1930</a:t>
            </a:r>
            <a:r>
              <a:rPr lang="en-US" dirty="0" smtClean="0"/>
              <a:t> until a water soluble preparation was developed.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Later heparin was chemically altered by fractionation.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Leading to low-molecular-weight heparins such as enoxaparin,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“LOVENOX”  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Anticoagulants</a:t>
            </a:r>
          </a:p>
        </p:txBody>
      </p:sp>
    </p:spTree>
    <p:extLst>
      <p:ext uri="{BB962C8B-B14F-4D97-AF65-F5344CB8AC3E}">
        <p14:creationId xmlns:p14="http://schemas.microsoft.com/office/powerpoint/2010/main" val="2174467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Heparin </a:t>
            </a:r>
            <a:r>
              <a:rPr lang="en-US" dirty="0"/>
              <a:t>is an injectable anticoagulant that </a:t>
            </a:r>
            <a:r>
              <a:rPr lang="en-US" dirty="0" smtClean="0"/>
              <a:t>inhibits </a:t>
            </a:r>
            <a:r>
              <a:rPr lang="en-US" b="1" dirty="0">
                <a:solidFill>
                  <a:srgbClr val="C00000"/>
                </a:solidFill>
              </a:rPr>
              <a:t>thrombin</a:t>
            </a:r>
            <a:r>
              <a:rPr lang="en-US" dirty="0"/>
              <a:t> and factor </a:t>
            </a:r>
            <a:r>
              <a:rPr lang="en-US" b="1" dirty="0">
                <a:solidFill>
                  <a:srgbClr val="C00000"/>
                </a:solidFill>
              </a:rPr>
              <a:t>Xa</a:t>
            </a:r>
            <a:r>
              <a:rPr lang="en-US" dirty="0"/>
              <a:t>, factors necessary in the final stages of blood clotting cascade.</a:t>
            </a:r>
          </a:p>
          <a:p>
            <a:pPr marL="0" indent="0">
              <a:buNone/>
            </a:pPr>
            <a:r>
              <a:rPr lang="en-US" dirty="0"/>
              <a:t>There are two types of heparins: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b="1" dirty="0" smtClean="0">
                <a:solidFill>
                  <a:srgbClr val="C00000"/>
                </a:solidFill>
              </a:rPr>
              <a:t>high </a:t>
            </a:r>
            <a:r>
              <a:rPr lang="en-US" b="1" dirty="0">
                <a:solidFill>
                  <a:srgbClr val="C00000"/>
                </a:solidFill>
              </a:rPr>
              <a:t>molecular weight heparins </a:t>
            </a:r>
            <a:endParaRPr lang="en-US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dirty="0" smtClean="0"/>
              <a:t>High </a:t>
            </a:r>
            <a:r>
              <a:rPr lang="en-US" dirty="0"/>
              <a:t>molecular weight heparins </a:t>
            </a:r>
            <a:r>
              <a:rPr lang="en-US" dirty="0" smtClean="0"/>
              <a:t>require </a:t>
            </a:r>
            <a:r>
              <a:rPr lang="en-US" dirty="0"/>
              <a:t>blood monitoring to check the </a:t>
            </a:r>
            <a:r>
              <a:rPr lang="en-US" b="1" dirty="0" smtClean="0">
                <a:solidFill>
                  <a:srgbClr val="0070C0"/>
                </a:solidFill>
              </a:rPr>
              <a:t>activated partial thromboplastin time – </a:t>
            </a:r>
            <a:r>
              <a:rPr lang="en-US" b="1" dirty="0" smtClean="0">
                <a:solidFill>
                  <a:srgbClr val="002060"/>
                </a:solidFill>
              </a:rPr>
              <a:t>aPTT to measure </a:t>
            </a:r>
            <a:r>
              <a:rPr lang="en-US" dirty="0" smtClean="0">
                <a:solidFill>
                  <a:srgbClr val="002060"/>
                </a:solidFill>
              </a:rPr>
              <a:t>the </a:t>
            </a:r>
            <a:r>
              <a:rPr lang="en-US" b="1" dirty="0">
                <a:solidFill>
                  <a:srgbClr val="002060"/>
                </a:solidFill>
              </a:rPr>
              <a:t>"</a:t>
            </a:r>
            <a:r>
              <a:rPr lang="en-US" b="1" dirty="0" smtClean="0">
                <a:solidFill>
                  <a:srgbClr val="002060"/>
                </a:solidFill>
              </a:rPr>
              <a:t>intrinsic pathway” </a:t>
            </a:r>
            <a:r>
              <a:rPr lang="en-US" dirty="0" smtClean="0">
                <a:solidFill>
                  <a:srgbClr val="002060"/>
                </a:solidFill>
              </a:rPr>
              <a:t>.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	low </a:t>
            </a:r>
            <a:r>
              <a:rPr lang="en-US" b="1" dirty="0">
                <a:solidFill>
                  <a:srgbClr val="C00000"/>
                </a:solidFill>
              </a:rPr>
              <a:t>molecular weight heparins</a:t>
            </a:r>
            <a:r>
              <a:rPr lang="en-US" b="1" dirty="0" smtClean="0">
                <a:solidFill>
                  <a:srgbClr val="C00000"/>
                </a:solidFill>
              </a:rPr>
              <a:t>. (Lovenox) </a:t>
            </a:r>
            <a:endParaRPr lang="en-US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dirty="0" smtClean="0"/>
              <a:t>Low </a:t>
            </a:r>
            <a:r>
              <a:rPr lang="en-US" dirty="0"/>
              <a:t>molecular weight heparins give a better anticoagulant response and </a:t>
            </a:r>
            <a:r>
              <a:rPr lang="en-US" b="1" u="sng" dirty="0">
                <a:solidFill>
                  <a:srgbClr val="C00000"/>
                </a:solidFill>
              </a:rPr>
              <a:t>do not </a:t>
            </a:r>
            <a:r>
              <a:rPr lang="en-US" dirty="0" smtClean="0"/>
              <a:t>need routine blood monitoring and for the most part is replacing Heparin therapy.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Anticoagulants - Heparins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500121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Anticoagulants</a:t>
            </a:r>
          </a:p>
        </p:txBody>
      </p:sp>
      <p:pic>
        <p:nvPicPr>
          <p:cNvPr id="4" name="Picture 4" descr="clotting_system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72" t="54369" r="2417"/>
          <a:stretch>
            <a:fillRect/>
          </a:stretch>
        </p:blipFill>
        <p:spPr bwMode="auto">
          <a:xfrm>
            <a:off x="4189412" y="1752600"/>
            <a:ext cx="4758426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 5"/>
          <p:cNvSpPr>
            <a:spLocks noChangeArrowheads="1"/>
          </p:cNvSpPr>
          <p:nvPr/>
        </p:nvSpPr>
        <p:spPr bwMode="auto">
          <a:xfrm>
            <a:off x="5789612" y="4876800"/>
            <a:ext cx="1828800" cy="762000"/>
          </a:xfrm>
          <a:prstGeom prst="ellips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 dirty="0"/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4902653" y="4267200"/>
            <a:ext cx="1828800" cy="762000"/>
          </a:xfrm>
          <a:prstGeom prst="ellips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 dirty="0"/>
          </a:p>
        </p:txBody>
      </p:sp>
      <p:sp>
        <p:nvSpPr>
          <p:cNvPr id="2" name="Striped Right Arrow 1"/>
          <p:cNvSpPr/>
          <p:nvPr/>
        </p:nvSpPr>
        <p:spPr>
          <a:xfrm>
            <a:off x="2894012" y="4544568"/>
            <a:ext cx="978408" cy="484632"/>
          </a:xfrm>
          <a:prstGeom prst="stripedRightArrow">
            <a:avLst/>
          </a:prstGeom>
          <a:solidFill>
            <a:srgbClr val="FFFF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triped Right Arrow 5"/>
          <p:cNvSpPr/>
          <p:nvPr/>
        </p:nvSpPr>
        <p:spPr>
          <a:xfrm>
            <a:off x="2899681" y="5154168"/>
            <a:ext cx="978408" cy="484632"/>
          </a:xfrm>
          <a:prstGeom prst="stripedRightArrow">
            <a:avLst/>
          </a:prstGeom>
          <a:solidFill>
            <a:srgbClr val="FFFF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324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altLang="en-US" sz="6100" b="1" dirty="0">
                <a:solidFill>
                  <a:srgbClr val="FF0000"/>
                </a:solidFill>
              </a:rPr>
              <a:t>Did You Know</a:t>
            </a:r>
            <a:r>
              <a:rPr lang="en-US" altLang="en-US" sz="6100" b="1" dirty="0" smtClean="0">
                <a:solidFill>
                  <a:srgbClr val="FF0000"/>
                </a:solidFill>
              </a:rPr>
              <a:t>?</a:t>
            </a:r>
          </a:p>
          <a:p>
            <a:pPr marL="0" indent="0">
              <a:buNone/>
            </a:pPr>
            <a:r>
              <a:rPr lang="en-US" altLang="en-US" sz="3600" b="1" dirty="0" smtClean="0"/>
              <a:t>Because of the narrow therapeutic window, anticoagulants such as </a:t>
            </a:r>
            <a:r>
              <a:rPr lang="en-US" altLang="en-US" sz="36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warfarin and heparin</a:t>
            </a:r>
            <a:r>
              <a:rPr lang="en-US" altLang="en-US" sz="3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n-US" sz="3600" b="1" dirty="0" smtClean="0"/>
              <a:t>frequently results in bleeding that can be </a:t>
            </a:r>
            <a:r>
              <a:rPr lang="en-US" altLang="en-US" sz="3600" b="1" dirty="0" smtClean="0">
                <a:solidFill>
                  <a:srgbClr val="0070C0"/>
                </a:solidFill>
              </a:rPr>
              <a:t>life threating..</a:t>
            </a:r>
            <a:endParaRPr lang="en-US" altLang="en-US" sz="3600" b="1" dirty="0">
              <a:solidFill>
                <a:srgbClr val="0070C0"/>
              </a:solidFill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Anticoagulants</a:t>
            </a:r>
          </a:p>
        </p:txBody>
      </p:sp>
    </p:spTree>
    <p:extLst>
      <p:ext uri="{BB962C8B-B14F-4D97-AF65-F5344CB8AC3E}">
        <p14:creationId xmlns:p14="http://schemas.microsoft.com/office/powerpoint/2010/main" val="3952101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5400" b="1" dirty="0" smtClean="0">
                <a:solidFill>
                  <a:srgbClr val="0070C0"/>
                </a:solidFill>
              </a:rPr>
              <a:t>Thrombin Inhibitors</a:t>
            </a:r>
          </a:p>
          <a:p>
            <a:pPr marL="0" indent="0">
              <a:buNone/>
            </a:pPr>
            <a:r>
              <a:rPr lang="en-US" sz="4400" dirty="0" smtClean="0"/>
              <a:t>Heparin Sodium </a:t>
            </a:r>
            <a:r>
              <a:rPr lang="en-US" sz="3600" i="1" dirty="0" smtClean="0"/>
              <a:t>(heparin)</a:t>
            </a:r>
          </a:p>
          <a:p>
            <a:pPr marL="0" indent="0">
              <a:buNone/>
            </a:pPr>
            <a:r>
              <a:rPr lang="en-US" sz="4400" dirty="0" smtClean="0"/>
              <a:t>Heparin Lock Flush </a:t>
            </a:r>
            <a:r>
              <a:rPr lang="en-US" sz="3600" i="1" dirty="0" smtClean="0"/>
              <a:t>(heparin flush)</a:t>
            </a:r>
          </a:p>
          <a:p>
            <a:pPr marL="0" indent="0">
              <a:buNone/>
            </a:pPr>
            <a:r>
              <a:rPr lang="en-US" sz="4400" dirty="0" smtClean="0">
                <a:solidFill>
                  <a:srgbClr val="C00000"/>
                </a:solidFill>
              </a:rPr>
              <a:t>Lovenox </a:t>
            </a:r>
            <a:r>
              <a:rPr lang="en-US" sz="3600" i="1" dirty="0" smtClean="0">
                <a:solidFill>
                  <a:srgbClr val="C00000"/>
                </a:solidFill>
              </a:rPr>
              <a:t>(enoxaparin)</a:t>
            </a:r>
          </a:p>
          <a:p>
            <a:pPr marL="0" indent="0">
              <a:buNone/>
            </a:pPr>
            <a:r>
              <a:rPr lang="en-US" sz="4400" dirty="0" smtClean="0"/>
              <a:t>Fragmin </a:t>
            </a:r>
            <a:r>
              <a:rPr lang="en-US" sz="3600" i="1" dirty="0" smtClean="0"/>
              <a:t>(dalteparin)</a:t>
            </a:r>
          </a:p>
          <a:p>
            <a:pPr marL="0" indent="0">
              <a:buNone/>
            </a:pPr>
            <a:r>
              <a:rPr lang="en-US" sz="4400" dirty="0" smtClean="0"/>
              <a:t>Innohep </a:t>
            </a:r>
            <a:r>
              <a:rPr lang="en-US" sz="3600" i="1" dirty="0" smtClean="0"/>
              <a:t>(tinaparin)</a:t>
            </a:r>
          </a:p>
          <a:p>
            <a:pPr marL="0" indent="0">
              <a:buNone/>
            </a:pPr>
            <a:r>
              <a:rPr lang="en-US" sz="4300" b="1" dirty="0" smtClean="0">
                <a:solidFill>
                  <a:schemeClr val="accent1">
                    <a:lumMod val="50000"/>
                  </a:schemeClr>
                </a:solidFill>
              </a:rPr>
              <a:t>Pradaxa </a:t>
            </a: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en-US" sz="3600" b="1" i="1" dirty="0" smtClean="0">
                <a:solidFill>
                  <a:schemeClr val="accent1">
                    <a:lumMod val="50000"/>
                  </a:schemeClr>
                </a:solidFill>
              </a:rPr>
              <a:t>dibigatran</a:t>
            </a: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</a:rPr>
              <a:t>)</a:t>
            </a:r>
            <a:endParaRPr lang="en-US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Anticoagulants</a:t>
            </a:r>
          </a:p>
        </p:txBody>
      </p:sp>
    </p:spTree>
    <p:extLst>
      <p:ext uri="{BB962C8B-B14F-4D97-AF65-F5344CB8AC3E}">
        <p14:creationId xmlns:p14="http://schemas.microsoft.com/office/powerpoint/2010/main" val="2377653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3600" b="1" dirty="0" smtClean="0"/>
              <a:t>Heparin</a:t>
            </a:r>
          </a:p>
          <a:p>
            <a:pPr marL="0" indent="0">
              <a:buNone/>
            </a:pPr>
            <a:r>
              <a:rPr lang="en-US" i="1" dirty="0"/>
              <a:t>	</a:t>
            </a:r>
            <a:r>
              <a:rPr lang="en-US" i="1" dirty="0" smtClean="0"/>
              <a:t>Short half-life, lasts up to 3 hours, </a:t>
            </a:r>
            <a:r>
              <a:rPr lang="en-US" b="1" i="1" dirty="0">
                <a:solidFill>
                  <a:srgbClr val="0070C0"/>
                </a:solidFill>
              </a:rPr>
              <a:t>Protamine</a:t>
            </a:r>
            <a:r>
              <a:rPr lang="en-US" i="1" dirty="0"/>
              <a:t> </a:t>
            </a:r>
            <a:r>
              <a:rPr lang="en-US" i="1" dirty="0" smtClean="0"/>
              <a:t>reverses heparin, 	1mg/100U heparin Adm in the last 4 hrs. </a:t>
            </a:r>
            <a:r>
              <a:rPr lang="en-US" b="1" i="1" dirty="0" smtClean="0">
                <a:solidFill>
                  <a:srgbClr val="C00000"/>
                </a:solidFill>
              </a:rPr>
              <a:t>CAUTION</a:t>
            </a:r>
            <a:r>
              <a:rPr lang="en-US" i="1" dirty="0" smtClean="0"/>
              <a:t>, 	0.2% show 	anaphylaxis, with a </a:t>
            </a:r>
            <a:r>
              <a:rPr lang="en-US" b="1" i="1" dirty="0" smtClean="0">
                <a:solidFill>
                  <a:srgbClr val="FF0000"/>
                </a:solidFill>
              </a:rPr>
              <a:t>30% mortality rate. </a:t>
            </a:r>
          </a:p>
          <a:p>
            <a:pPr marL="0" indent="0">
              <a:buNone/>
            </a:pPr>
            <a:r>
              <a:rPr lang="en-US" sz="3600" b="1" dirty="0" smtClean="0"/>
              <a:t>Lovenox</a:t>
            </a:r>
          </a:p>
          <a:p>
            <a:pPr marL="0" indent="0">
              <a:buNone/>
            </a:pPr>
            <a:r>
              <a:rPr lang="en-US" sz="3600" dirty="0"/>
              <a:t>	</a:t>
            </a:r>
            <a:r>
              <a:rPr lang="en-US" i="1" dirty="0" smtClean="0"/>
              <a:t>1mg </a:t>
            </a:r>
            <a:r>
              <a:rPr lang="en-US" b="1" i="1" dirty="0" smtClean="0"/>
              <a:t>protamine</a:t>
            </a:r>
            <a:r>
              <a:rPr lang="en-US" i="1" dirty="0" smtClean="0"/>
              <a:t> for every 1 mg enoxaparin if &lt;8Hr.</a:t>
            </a:r>
          </a:p>
          <a:p>
            <a:pPr marL="0" indent="0">
              <a:buNone/>
            </a:pPr>
            <a:r>
              <a:rPr lang="en-US" sz="3600" b="1" dirty="0" smtClean="0"/>
              <a:t>Pradaxa</a:t>
            </a:r>
            <a:r>
              <a:rPr lang="en-US" sz="3600" dirty="0" smtClean="0"/>
              <a:t>	</a:t>
            </a:r>
          </a:p>
          <a:p>
            <a:pPr marL="0" indent="0">
              <a:buNone/>
            </a:pPr>
            <a:r>
              <a:rPr lang="en-US" sz="3600" dirty="0"/>
              <a:t>	</a:t>
            </a:r>
            <a:r>
              <a:rPr lang="en-US" i="1" dirty="0" smtClean="0"/>
              <a:t>Adm</a:t>
            </a:r>
            <a:r>
              <a:rPr lang="en-US" b="1" i="1" dirty="0" smtClean="0">
                <a:solidFill>
                  <a:srgbClr val="0070C0"/>
                </a:solidFill>
              </a:rPr>
              <a:t> Praxbind</a:t>
            </a:r>
            <a:r>
              <a:rPr lang="en-US" i="1" dirty="0" smtClean="0"/>
              <a:t>, Approved by FDA IN 2015, works in minutes with 	almost an immediate response.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/>
              <a:t>	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/>
              <a:t>Reversing Thrombin inhibitors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608652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5400" dirty="0"/>
          </a:p>
          <a:p>
            <a:pPr marL="0" indent="0" algn="ctr">
              <a:buNone/>
            </a:pPr>
            <a:endParaRPr lang="en-US" sz="5400" dirty="0" smtClean="0"/>
          </a:p>
          <a:p>
            <a:pPr marL="0" indent="0" algn="ctr">
              <a:buNone/>
            </a:pPr>
            <a:r>
              <a:rPr lang="en-US" sz="5400" dirty="0" smtClean="0"/>
              <a:t>Xa Factor Inhibitors</a:t>
            </a:r>
            <a:endParaRPr lang="en-US" sz="5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dirty="0"/>
              <a:t>Anticoagulants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511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903413" y="1295400"/>
            <a:ext cx="9472824" cy="48768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b="1" dirty="0">
                <a:solidFill>
                  <a:srgbClr val="C00000"/>
                </a:solidFill>
              </a:rPr>
              <a:t>Factor Xa </a:t>
            </a:r>
            <a:r>
              <a:rPr lang="en-US" altLang="en-US" dirty="0"/>
              <a:t>is an attractive target for the design of new oral anticoagulants because of the unique role factor Xa plays in the coagulation cascade as a connection between the extrinsic and intrinsic pathways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Anticoagulants</a:t>
            </a:r>
          </a:p>
        </p:txBody>
      </p:sp>
      <p:pic>
        <p:nvPicPr>
          <p:cNvPr id="6" name="Picture 6" descr="clotting_syste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72" t="54369" r="2417"/>
          <a:stretch>
            <a:fillRect/>
          </a:stretch>
        </p:blipFill>
        <p:spPr bwMode="auto">
          <a:xfrm>
            <a:off x="4189412" y="3145971"/>
            <a:ext cx="4572851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val 7"/>
          <p:cNvSpPr>
            <a:spLocks noChangeArrowheads="1"/>
          </p:cNvSpPr>
          <p:nvPr/>
        </p:nvSpPr>
        <p:spPr bwMode="auto">
          <a:xfrm>
            <a:off x="4436155" y="5192486"/>
            <a:ext cx="1981200" cy="685800"/>
          </a:xfrm>
          <a:prstGeom prst="ellips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577550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 smtClean="0">
                <a:solidFill>
                  <a:srgbClr val="C00000"/>
                </a:solidFill>
              </a:rPr>
              <a:t>Factor Xa Inhibitors</a:t>
            </a:r>
          </a:p>
          <a:p>
            <a:pPr marL="0" indent="0">
              <a:buNone/>
            </a:pPr>
            <a:r>
              <a:rPr lang="en-US" sz="5400" dirty="0" smtClean="0"/>
              <a:t>Arixtra </a:t>
            </a:r>
            <a:r>
              <a:rPr lang="en-US" sz="3600" i="1" dirty="0" smtClean="0"/>
              <a:t>(fondaparinux)</a:t>
            </a:r>
          </a:p>
          <a:p>
            <a:pPr marL="0" indent="0">
              <a:buNone/>
            </a:pPr>
            <a:r>
              <a:rPr lang="en-US" sz="5400" dirty="0" smtClean="0"/>
              <a:t>Xarelto </a:t>
            </a:r>
            <a:r>
              <a:rPr lang="en-US" sz="3600" i="1" dirty="0" smtClean="0"/>
              <a:t>(rivaroxaban)</a:t>
            </a:r>
          </a:p>
          <a:p>
            <a:pPr marL="0" indent="0">
              <a:buNone/>
            </a:pPr>
            <a:r>
              <a:rPr lang="en-US" sz="5400" dirty="0" smtClean="0"/>
              <a:t>Eliquis </a:t>
            </a:r>
            <a:r>
              <a:rPr lang="en-US" sz="3600" i="1" dirty="0" smtClean="0"/>
              <a:t>(apixaban)</a:t>
            </a:r>
          </a:p>
          <a:p>
            <a:pPr marL="0" indent="0">
              <a:buNone/>
            </a:pPr>
            <a:r>
              <a:rPr lang="en-US" sz="5400" dirty="0" smtClean="0"/>
              <a:t>Savaysa </a:t>
            </a:r>
            <a:r>
              <a:rPr lang="en-US" sz="3600" i="1" dirty="0" smtClean="0"/>
              <a:t>(edoxaban)</a:t>
            </a:r>
            <a:endParaRPr lang="en-US" sz="3600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Anticoagulants</a:t>
            </a:r>
          </a:p>
        </p:txBody>
      </p:sp>
    </p:spTree>
    <p:extLst>
      <p:ext uri="{BB962C8B-B14F-4D97-AF65-F5344CB8AC3E}">
        <p14:creationId xmlns:p14="http://schemas.microsoft.com/office/powerpoint/2010/main" val="1934915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It's less of a risk with the new medications. And since they wear off faster than warfarin, bleeding problems may not be as serious when they happen</a:t>
            </a:r>
            <a:r>
              <a:rPr lang="en-US" dirty="0" smtClean="0"/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No real reversing agents yet, but have a short half-life 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You don't need as many </a:t>
            </a:r>
            <a:r>
              <a:rPr lang="en-US" dirty="0" smtClean="0"/>
              <a:t>routine </a:t>
            </a:r>
            <a:r>
              <a:rPr lang="en-US" dirty="0" smtClean="0">
                <a:hlinkClick r:id="rId2"/>
              </a:rPr>
              <a:t>blood</a:t>
            </a:r>
            <a:r>
              <a:rPr lang="en-US" dirty="0" smtClean="0"/>
              <a:t> tests</a:t>
            </a:r>
            <a:r>
              <a:rPr lang="en-US" dirty="0"/>
              <a:t>. </a:t>
            </a: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No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Vitamin K </a:t>
            </a:r>
            <a:r>
              <a:rPr lang="en-US" dirty="0" smtClean="0"/>
              <a:t>issues and vegetables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Minimal dose </a:t>
            </a:r>
            <a:r>
              <a:rPr lang="en-US" dirty="0" smtClean="0"/>
              <a:t>adjustments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H</a:t>
            </a:r>
            <a:r>
              <a:rPr lang="en-US" dirty="0" smtClean="0"/>
              <a:t>ere </a:t>
            </a:r>
            <a:r>
              <a:rPr lang="en-US" dirty="0"/>
              <a:t>are some drugs that don't mix well, but not nearly as many as with warfarin</a:t>
            </a:r>
            <a:r>
              <a:rPr lang="en-US" dirty="0" smtClean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dirty="0" smtClean="0"/>
              <a:t>Factor Xa Inhibitors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367708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4300" dirty="0" smtClean="0"/>
              <a:t>Medications to watch with</a:t>
            </a:r>
            <a:r>
              <a:rPr lang="en-US" sz="4300" dirty="0" smtClean="0">
                <a:solidFill>
                  <a:srgbClr val="C00000"/>
                </a:solidFill>
              </a:rPr>
              <a:t> </a:t>
            </a:r>
            <a:r>
              <a:rPr lang="en-US" sz="4300" b="1" dirty="0" smtClean="0">
                <a:solidFill>
                  <a:srgbClr val="C00000"/>
                </a:solidFill>
              </a:rPr>
              <a:t>Xa</a:t>
            </a:r>
            <a:r>
              <a:rPr lang="en-US" sz="4300" dirty="0" smtClean="0">
                <a:solidFill>
                  <a:srgbClr val="C00000"/>
                </a:solidFill>
              </a:rPr>
              <a:t> </a:t>
            </a:r>
            <a:r>
              <a:rPr lang="en-US" sz="4300" dirty="0" smtClean="0"/>
              <a:t>factor Inhibitors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b="1" dirty="0" smtClean="0"/>
              <a:t>Amiodarone – CrCl &lt;80, Increase effect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b="1" dirty="0" smtClean="0"/>
              <a:t>Azithromycin – CrCl &lt;80, Increased Effect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b="1" dirty="0" smtClean="0"/>
              <a:t>Coreg – CrCl &lt;80, Increased Effect</a:t>
            </a:r>
            <a:endParaRPr lang="en-US" b="1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b="1" dirty="0" smtClean="0"/>
              <a:t>Cipro – CrCl &lt;80, Increased Effect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b="1" dirty="0" smtClean="0"/>
              <a:t>Dilantin &amp; Pb – </a:t>
            </a:r>
            <a:r>
              <a:rPr lang="en-US" b="1" dirty="0" smtClean="0">
                <a:solidFill>
                  <a:srgbClr val="C00000"/>
                </a:solidFill>
              </a:rPr>
              <a:t>Decreased</a:t>
            </a:r>
            <a:r>
              <a:rPr lang="en-US" b="1" dirty="0" smtClean="0"/>
              <a:t> Effect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b="1" dirty="0" smtClean="0"/>
              <a:t>Diltiazem – CrCl &lt; 80. Increased effect</a:t>
            </a:r>
            <a:endParaRPr lang="en-US" b="1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b="1" dirty="0" smtClean="0"/>
              <a:t>NSAIDS – Increased Effect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b="1" dirty="0" smtClean="0"/>
              <a:t>SSRIs and SNRI – Increased Effect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b="1" dirty="0" smtClean="0"/>
              <a:t>Tegretol – </a:t>
            </a:r>
            <a:r>
              <a:rPr lang="en-US" b="1" dirty="0" smtClean="0">
                <a:solidFill>
                  <a:srgbClr val="C00000"/>
                </a:solidFill>
              </a:rPr>
              <a:t>Decreased</a:t>
            </a:r>
            <a:r>
              <a:rPr lang="en-US" b="1" dirty="0" smtClean="0"/>
              <a:t> Effect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b="1" dirty="0" smtClean="0"/>
              <a:t>Trazodone – Increased effect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dirty="0"/>
              <a:t>Factor Xa Inhibitors</a:t>
            </a:r>
          </a:p>
        </p:txBody>
      </p:sp>
    </p:spTree>
    <p:extLst>
      <p:ext uri="{BB962C8B-B14F-4D97-AF65-F5344CB8AC3E}">
        <p14:creationId xmlns:p14="http://schemas.microsoft.com/office/powerpoint/2010/main" val="879967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b="1" dirty="0" smtClean="0">
                <a:solidFill>
                  <a:srgbClr val="C00000"/>
                </a:solidFill>
              </a:rPr>
              <a:t>When not to switch to a Xa factor inhibitor?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600" dirty="0"/>
              <a:t>Epidural/Spinal Hematoma </a:t>
            </a:r>
            <a:r>
              <a:rPr lang="en-US" sz="3600" dirty="0" smtClean="0"/>
              <a:t>Risk</a:t>
            </a:r>
          </a:p>
          <a:p>
            <a:pPr marL="0" indent="0">
              <a:buNone/>
            </a:pPr>
            <a:endParaRPr lang="en-US" sz="36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sz="3600" dirty="0" smtClean="0"/>
              <a:t>Stay </a:t>
            </a:r>
            <a:r>
              <a:rPr lang="en-US" sz="3600" dirty="0"/>
              <a:t>on warfarin if you have </a:t>
            </a:r>
            <a:r>
              <a:rPr lang="en-US" sz="3600" b="1" dirty="0">
                <a:hlinkClick r:id="rId2"/>
              </a:rPr>
              <a:t>kidney failu</a:t>
            </a:r>
            <a:r>
              <a:rPr lang="en-US" sz="3600" dirty="0">
                <a:hlinkClick r:id="rId2"/>
              </a:rPr>
              <a:t>re</a:t>
            </a:r>
            <a:r>
              <a:rPr lang="en-US" sz="3600" dirty="0"/>
              <a:t> or if you have mechanical </a:t>
            </a:r>
            <a:r>
              <a:rPr lang="en-US" sz="3600" b="1" dirty="0">
                <a:hlinkClick r:id="rId3"/>
              </a:rPr>
              <a:t>heart</a:t>
            </a:r>
            <a:r>
              <a:rPr lang="en-US" sz="3600" dirty="0"/>
              <a:t> </a:t>
            </a:r>
            <a:r>
              <a:rPr lang="en-US" sz="3600" dirty="0" smtClean="0"/>
              <a:t>valves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36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sz="3600" dirty="0" smtClean="0"/>
              <a:t>Monitor for CrCl &lt;80</a:t>
            </a:r>
            <a:endParaRPr lang="en-US" sz="3600" dirty="0"/>
          </a:p>
          <a:p>
            <a:pPr marL="0" indent="0">
              <a:buNone/>
            </a:pP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dirty="0"/>
              <a:t>Factor Xa Inhibitors</a:t>
            </a:r>
          </a:p>
        </p:txBody>
      </p:sp>
    </p:spTree>
    <p:extLst>
      <p:ext uri="{BB962C8B-B14F-4D97-AF65-F5344CB8AC3E}">
        <p14:creationId xmlns:p14="http://schemas.microsoft.com/office/powerpoint/2010/main" val="3900246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100" dirty="0" smtClean="0"/>
              <a:t>Arixtra, Xarelto, Eliquis, Savaysa</a:t>
            </a:r>
          </a:p>
          <a:p>
            <a:pPr marL="0" indent="0">
              <a:buNone/>
            </a:pPr>
            <a:r>
              <a:rPr lang="en-US" sz="3200" dirty="0" smtClean="0"/>
              <a:t>	</a:t>
            </a:r>
          </a:p>
          <a:p>
            <a:pPr marL="0" indent="0">
              <a:buNone/>
            </a:pPr>
            <a:r>
              <a:rPr lang="en-US" sz="3200" i="1" dirty="0"/>
              <a:t>	</a:t>
            </a:r>
            <a:r>
              <a:rPr lang="en-US" sz="3200" b="1" i="1" dirty="0" smtClean="0">
                <a:solidFill>
                  <a:srgbClr val="C00000"/>
                </a:solidFill>
              </a:rPr>
              <a:t>FEIBATM</a:t>
            </a:r>
            <a:r>
              <a:rPr lang="en-US" sz="3200" i="1" dirty="0" smtClean="0"/>
              <a:t> </a:t>
            </a:r>
            <a:r>
              <a:rPr lang="en-US" sz="3200" i="1" dirty="0"/>
              <a:t>(aPCC): clotting factors II, IX, and X and </a:t>
            </a:r>
            <a:r>
              <a:rPr lang="en-US" sz="3200" i="1" dirty="0" smtClean="0"/>
              <a:t>	activated </a:t>
            </a:r>
            <a:r>
              <a:rPr lang="en-US" sz="3200" i="1" dirty="0"/>
              <a:t>factor </a:t>
            </a:r>
            <a:r>
              <a:rPr lang="en-US" sz="3200" i="1" dirty="0" smtClean="0"/>
              <a:t>VII</a:t>
            </a:r>
          </a:p>
          <a:p>
            <a:pPr marL="0" indent="0">
              <a:buNone/>
            </a:pPr>
            <a:r>
              <a:rPr lang="en-US" sz="3200" b="1" i="1" dirty="0">
                <a:solidFill>
                  <a:srgbClr val="C00000"/>
                </a:solidFill>
              </a:rPr>
              <a:t>	</a:t>
            </a:r>
            <a:r>
              <a:rPr lang="en-US" sz="3200" b="1" i="1" dirty="0" smtClean="0">
                <a:solidFill>
                  <a:srgbClr val="C00000"/>
                </a:solidFill>
              </a:rPr>
              <a:t>Kcentra </a:t>
            </a:r>
            <a:r>
              <a:rPr lang="en-US" sz="3200" i="1" dirty="0" smtClean="0"/>
              <a:t>(PCC) </a:t>
            </a:r>
            <a:r>
              <a:rPr lang="en-US" sz="3200" dirty="0" smtClean="0"/>
              <a:t>clotting </a:t>
            </a:r>
            <a:r>
              <a:rPr lang="en-US" sz="3200" dirty="0"/>
              <a:t>factors II, VII, IX and X </a:t>
            </a:r>
          </a:p>
          <a:p>
            <a:pPr marL="0" indent="0">
              <a:buNone/>
            </a:pPr>
            <a:r>
              <a:rPr lang="en-US" sz="3200" b="1" dirty="0" smtClean="0">
                <a:solidFill>
                  <a:srgbClr val="C00000"/>
                </a:solidFill>
              </a:rPr>
              <a:t>	</a:t>
            </a:r>
            <a:r>
              <a:rPr lang="en-US" sz="3200" b="1" i="1" dirty="0" smtClean="0">
                <a:solidFill>
                  <a:srgbClr val="C00000"/>
                </a:solidFill>
              </a:rPr>
              <a:t>Andexanet </a:t>
            </a:r>
            <a:r>
              <a:rPr lang="en-US" sz="3200" b="1" i="1" dirty="0">
                <a:solidFill>
                  <a:srgbClr val="C00000"/>
                </a:solidFill>
              </a:rPr>
              <a:t>Alfa </a:t>
            </a:r>
            <a:r>
              <a:rPr lang="en-US" sz="3200" i="1" dirty="0"/>
              <a:t>reverses </a:t>
            </a:r>
            <a:r>
              <a:rPr lang="en-US" sz="3200" i="1" dirty="0" smtClean="0"/>
              <a:t>Eliquis and Xarelto within 	</a:t>
            </a:r>
            <a:r>
              <a:rPr lang="en-US" sz="3200" i="1" u="sng" dirty="0" smtClean="0"/>
              <a:t>3-5 </a:t>
            </a:r>
            <a:r>
              <a:rPr lang="en-US" sz="3200" i="1" u="sng" dirty="0"/>
              <a:t>minutes</a:t>
            </a:r>
            <a:r>
              <a:rPr lang="en-US" sz="3200" i="1" dirty="0"/>
              <a:t>. </a:t>
            </a:r>
            <a:r>
              <a:rPr lang="en-US" sz="3200" i="1" dirty="0" smtClean="0">
                <a:solidFill>
                  <a:schemeClr val="accent2">
                    <a:lumMod val="50000"/>
                  </a:schemeClr>
                </a:solidFill>
              </a:rPr>
              <a:t>In Phase </a:t>
            </a:r>
            <a:r>
              <a:rPr lang="en-US" sz="3200" i="1" dirty="0">
                <a:solidFill>
                  <a:schemeClr val="accent2">
                    <a:lumMod val="50000"/>
                  </a:schemeClr>
                </a:solidFill>
              </a:rPr>
              <a:t>III </a:t>
            </a:r>
            <a:r>
              <a:rPr lang="en-US" sz="3200" i="1" dirty="0" smtClean="0">
                <a:solidFill>
                  <a:schemeClr val="accent2">
                    <a:lumMod val="50000"/>
                  </a:schemeClr>
                </a:solidFill>
              </a:rPr>
              <a:t>Trials now….</a:t>
            </a:r>
            <a:endParaRPr lang="en-US" sz="3200" i="1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sz="31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Reversing Factor </a:t>
            </a:r>
            <a:r>
              <a:rPr lang="en-US" sz="6000" dirty="0"/>
              <a:t>Xa Inhibitors</a:t>
            </a:r>
          </a:p>
        </p:txBody>
      </p:sp>
    </p:spTree>
    <p:extLst>
      <p:ext uri="{BB962C8B-B14F-4D97-AF65-F5344CB8AC3E}">
        <p14:creationId xmlns:p14="http://schemas.microsoft.com/office/powerpoint/2010/main" val="3044736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7200" b="1" dirty="0" smtClean="0">
                <a:solidFill>
                  <a:srgbClr val="C00000"/>
                </a:solidFill>
              </a:rPr>
              <a:t>QUESTION?</a:t>
            </a:r>
          </a:p>
          <a:p>
            <a:pPr marL="0" indent="0">
              <a:buNone/>
            </a:pPr>
            <a:r>
              <a:rPr lang="en-US" dirty="0" smtClean="0"/>
              <a:t>Should we change the patients on Coumadin, warfarin to the new </a:t>
            </a:r>
            <a:r>
              <a:rPr lang="en-US" b="1" dirty="0" smtClean="0">
                <a:solidFill>
                  <a:srgbClr val="C00000"/>
                </a:solidFill>
              </a:rPr>
              <a:t>Xa</a:t>
            </a:r>
            <a:r>
              <a:rPr lang="en-US" dirty="0" smtClean="0"/>
              <a:t> Factor inhibitors?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If the patient is on warfarin, they are stable, and don't have bleeding problems, and labs are not an issue there's generally </a:t>
            </a:r>
            <a:r>
              <a:rPr lang="en-US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</a:t>
            </a:r>
            <a:r>
              <a:rPr lang="en-US" dirty="0"/>
              <a:t> a compelling reason to switch."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dirty="0"/>
              <a:t>Factor Xa Inhibitors</a:t>
            </a:r>
          </a:p>
        </p:txBody>
      </p:sp>
    </p:spTree>
    <p:extLst>
      <p:ext uri="{BB962C8B-B14F-4D97-AF65-F5344CB8AC3E}">
        <p14:creationId xmlns:p14="http://schemas.microsoft.com/office/powerpoint/2010/main" val="2656767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altLang="en-US" sz="6100" b="1" dirty="0">
                <a:solidFill>
                  <a:srgbClr val="FF0000"/>
                </a:solidFill>
              </a:rPr>
              <a:t>Did You Know?</a:t>
            </a:r>
          </a:p>
          <a:p>
            <a:pPr marL="0" indent="0">
              <a:buNone/>
            </a:pPr>
            <a:r>
              <a:rPr lang="en-US" altLang="en-US" sz="3600" dirty="0" smtClean="0"/>
              <a:t>They </a:t>
            </a:r>
            <a:r>
              <a:rPr lang="en-US" altLang="en-US" sz="3600" dirty="0"/>
              <a:t>are sometimes referred to as </a:t>
            </a:r>
            <a:r>
              <a:rPr lang="en-US" altLang="en-US" sz="3600" b="1" dirty="0">
                <a:solidFill>
                  <a:srgbClr val="0070C0"/>
                </a:solidFill>
              </a:rPr>
              <a:t>blood thinners</a:t>
            </a:r>
            <a:r>
              <a:rPr lang="en-US" altLang="en-US" sz="3600" dirty="0"/>
              <a:t>; they </a:t>
            </a:r>
            <a:r>
              <a:rPr lang="en-US" altLang="en-US" sz="3600" b="1" u="sng" dirty="0">
                <a:solidFill>
                  <a:srgbClr val="C00000"/>
                </a:solidFill>
              </a:rPr>
              <a:t>do not </a:t>
            </a:r>
            <a:r>
              <a:rPr lang="en-US" altLang="en-US" sz="3600" dirty="0"/>
              <a:t>in fact thin the </a:t>
            </a:r>
            <a:r>
              <a:rPr lang="en-US" altLang="en-US" sz="3600" dirty="0" smtClean="0"/>
              <a:t>blood.</a:t>
            </a:r>
          </a:p>
          <a:p>
            <a:pPr marL="0" indent="0">
              <a:buNone/>
            </a:pPr>
            <a:endParaRPr lang="en-US" altLang="en-US" sz="3600" dirty="0" smtClean="0"/>
          </a:p>
          <a:p>
            <a:pPr marL="0" indent="0">
              <a:buNone/>
            </a:pPr>
            <a:r>
              <a:rPr lang="en-US" altLang="en-US" sz="3600" dirty="0" smtClean="0"/>
              <a:t>These </a:t>
            </a:r>
            <a:r>
              <a:rPr lang="en-US" altLang="en-US" sz="3600" dirty="0"/>
              <a:t>drugs will</a:t>
            </a:r>
            <a:r>
              <a:rPr lang="en-US" altLang="en-US" sz="3600" b="1" dirty="0">
                <a:solidFill>
                  <a:srgbClr val="C00000"/>
                </a:solidFill>
              </a:rPr>
              <a:t> </a:t>
            </a:r>
            <a:r>
              <a:rPr lang="en-US" altLang="en-US" sz="3600" b="1" u="sng" dirty="0">
                <a:solidFill>
                  <a:srgbClr val="C00000"/>
                </a:solidFill>
              </a:rPr>
              <a:t>not</a:t>
            </a:r>
            <a:r>
              <a:rPr lang="en-US" altLang="en-US" sz="3600" b="1" dirty="0">
                <a:solidFill>
                  <a:srgbClr val="C00000"/>
                </a:solidFill>
              </a:rPr>
              <a:t> </a:t>
            </a:r>
            <a:r>
              <a:rPr lang="en-US" altLang="en-US" sz="3600" dirty="0"/>
              <a:t>dissolve clots that already have </a:t>
            </a:r>
            <a:r>
              <a:rPr lang="en-US" altLang="en-US" sz="3600" dirty="0" smtClean="0"/>
              <a:t>formed</a:t>
            </a:r>
            <a:r>
              <a:rPr lang="en-US" altLang="en-US" sz="3600" dirty="0"/>
              <a:t>.</a:t>
            </a:r>
            <a:r>
              <a:rPr lang="en-US" altLang="en-US" sz="3600" dirty="0" smtClean="0"/>
              <a:t> </a:t>
            </a:r>
          </a:p>
          <a:p>
            <a:pPr marL="0" indent="0">
              <a:buNone/>
            </a:pPr>
            <a:endParaRPr lang="en-US" altLang="en-US" sz="3600" dirty="0" smtClean="0"/>
          </a:p>
          <a:p>
            <a:pPr marL="0" indent="0">
              <a:buNone/>
            </a:pPr>
            <a:r>
              <a:rPr lang="en-US" altLang="en-US" sz="3600" dirty="0" smtClean="0"/>
              <a:t>They permit </a:t>
            </a:r>
            <a:r>
              <a:rPr lang="en-US" altLang="en-US" sz="3600" dirty="0"/>
              <a:t>the body's </a:t>
            </a:r>
            <a:r>
              <a:rPr lang="en-US" altLang="en-US" sz="3600" dirty="0" smtClean="0"/>
              <a:t>natural process</a:t>
            </a:r>
            <a:r>
              <a:rPr lang="en-US" altLang="en-US" sz="3600" dirty="0"/>
              <a:t>, </a:t>
            </a:r>
            <a:r>
              <a:rPr lang="en-US" altLang="en-US" sz="3600" b="1" dirty="0">
                <a:solidFill>
                  <a:srgbClr val="C00000"/>
                </a:solidFill>
              </a:rPr>
              <a:t>fibrinolysis</a:t>
            </a:r>
            <a:r>
              <a:rPr lang="en-US" altLang="en-US" sz="3600" b="1" dirty="0"/>
              <a:t>,</a:t>
            </a:r>
            <a:r>
              <a:rPr lang="en-US" altLang="en-US" sz="3600" dirty="0"/>
              <a:t> to work to break down previously formed </a:t>
            </a:r>
            <a:r>
              <a:rPr lang="en-US" altLang="en-US" sz="3600" dirty="0" smtClean="0"/>
              <a:t>clots.</a:t>
            </a:r>
            <a:endParaRPr lang="en-US" altLang="en-US" sz="3600" dirty="0"/>
          </a:p>
          <a:p>
            <a:pPr marL="0" indent="0">
              <a:buNone/>
            </a:pPr>
            <a:endParaRPr lang="en-US" altLang="en-US" sz="36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Anticoagulants</a:t>
            </a:r>
          </a:p>
        </p:txBody>
      </p:sp>
    </p:spTree>
    <p:extLst>
      <p:ext uri="{BB962C8B-B14F-4D97-AF65-F5344CB8AC3E}">
        <p14:creationId xmlns:p14="http://schemas.microsoft.com/office/powerpoint/2010/main" val="1401104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9600" dirty="0" smtClean="0"/>
              <a:t>Thank You</a:t>
            </a:r>
            <a:endParaRPr lang="en-US" sz="9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418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altLang="en-US" sz="6100" b="1" dirty="0" smtClean="0">
                <a:solidFill>
                  <a:srgbClr val="FF0000"/>
                </a:solidFill>
              </a:rPr>
              <a:t>Did You Know?</a:t>
            </a:r>
          </a:p>
          <a:p>
            <a:pPr marL="0" indent="0">
              <a:buNone/>
            </a:pPr>
            <a:endParaRPr lang="en-US" altLang="en-US" sz="3600" dirty="0" smtClean="0"/>
          </a:p>
          <a:p>
            <a:pPr marL="0" indent="0">
              <a:buNone/>
            </a:pPr>
            <a:r>
              <a:rPr lang="en-US" altLang="en-US" sz="3600" dirty="0" smtClean="0"/>
              <a:t>Coagulation </a:t>
            </a:r>
            <a:r>
              <a:rPr lang="en-US" altLang="en-US" sz="3600" dirty="0"/>
              <a:t>will </a:t>
            </a:r>
            <a:r>
              <a:rPr lang="en-US" altLang="en-US" sz="3600" dirty="0" smtClean="0"/>
              <a:t>begin</a:t>
            </a:r>
            <a:r>
              <a:rPr lang="en-US" altLang="en-US" sz="3600" dirty="0" smtClean="0">
                <a:solidFill>
                  <a:srgbClr val="C00000"/>
                </a:solidFill>
              </a:rPr>
              <a:t> </a:t>
            </a:r>
            <a:r>
              <a:rPr lang="en-US" altLang="en-US" sz="3600" b="1" dirty="0">
                <a:solidFill>
                  <a:srgbClr val="C00000"/>
                </a:solidFill>
              </a:rPr>
              <a:t>instantaneously</a:t>
            </a:r>
            <a:r>
              <a:rPr lang="en-US" altLang="en-US" sz="3600" dirty="0">
                <a:solidFill>
                  <a:srgbClr val="C00000"/>
                </a:solidFill>
              </a:rPr>
              <a:t> </a:t>
            </a:r>
            <a:r>
              <a:rPr lang="en-US" altLang="en-US" sz="3600" dirty="0"/>
              <a:t>once a blood vessel has been </a:t>
            </a:r>
            <a:r>
              <a:rPr lang="en-US" altLang="en-US" sz="3600" dirty="0" smtClean="0"/>
              <a:t>severed.</a:t>
            </a:r>
            <a:endParaRPr lang="en-US" altLang="en-US" sz="36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defRPr/>
            </a:pPr>
            <a:r>
              <a:rPr lang="en-US" sz="4800" dirty="0" smtClean="0"/>
              <a:t>Anticoagulants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16160688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6600" dirty="0" smtClean="0"/>
          </a:p>
          <a:p>
            <a:pPr marL="0" indent="0" algn="ctr">
              <a:buNone/>
            </a:pPr>
            <a:r>
              <a:rPr lang="en-US" sz="6600" dirty="0" smtClean="0"/>
              <a:t>How are clots formed?</a:t>
            </a:r>
            <a:endParaRPr lang="en-US" sz="6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Anticoagulants</a:t>
            </a:r>
          </a:p>
        </p:txBody>
      </p:sp>
    </p:spTree>
    <p:extLst>
      <p:ext uri="{BB962C8B-B14F-4D97-AF65-F5344CB8AC3E}">
        <p14:creationId xmlns:p14="http://schemas.microsoft.com/office/powerpoint/2010/main" val="2828944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altLang="en-US" sz="3000" dirty="0" smtClean="0"/>
          </a:p>
          <a:p>
            <a:pPr marL="0" indent="0">
              <a:buNone/>
            </a:pPr>
            <a:endParaRPr lang="en-US" altLang="en-US" sz="3000" dirty="0"/>
          </a:p>
          <a:p>
            <a:pPr marL="0" indent="0">
              <a:buNone/>
            </a:pPr>
            <a:r>
              <a:rPr lang="en-US" altLang="en-US" sz="3000" dirty="0" smtClean="0"/>
              <a:t>When </a:t>
            </a:r>
            <a:r>
              <a:rPr lang="en-US" altLang="en-US" sz="3000" dirty="0"/>
              <a:t>bleeding occurs</a:t>
            </a:r>
            <a:r>
              <a:rPr lang="en-US" altLang="en-US" sz="3000" dirty="0" smtClean="0"/>
              <a:t>, platelets releases </a:t>
            </a:r>
            <a:r>
              <a:rPr lang="en-US" altLang="en-US" sz="3000" b="1" u="sng" dirty="0" smtClean="0">
                <a:solidFill>
                  <a:srgbClr val="0070C0"/>
                </a:solidFill>
              </a:rPr>
              <a:t>thromboxane</a:t>
            </a:r>
            <a:r>
              <a:rPr lang="en-US" altLang="en-US" sz="3000" b="1" dirty="0" smtClean="0">
                <a:solidFill>
                  <a:srgbClr val="0070C0"/>
                </a:solidFill>
              </a:rPr>
              <a:t> </a:t>
            </a:r>
            <a:r>
              <a:rPr lang="en-US" altLang="en-US" sz="3000" dirty="0" smtClean="0"/>
              <a:t>that activate the platelet and </a:t>
            </a:r>
            <a:r>
              <a:rPr lang="en-US" altLang="en-US" sz="3000" dirty="0"/>
              <a:t>become </a:t>
            </a:r>
            <a:r>
              <a:rPr lang="en-US" altLang="en-US" sz="3000" b="1" dirty="0">
                <a:solidFill>
                  <a:srgbClr val="C00000"/>
                </a:solidFill>
              </a:rPr>
              <a:t>“sticky”</a:t>
            </a:r>
          </a:p>
          <a:p>
            <a:pPr marL="0" indent="0">
              <a:buNone/>
            </a:pPr>
            <a:r>
              <a:rPr lang="en-US" altLang="en-US" sz="3000" dirty="0"/>
              <a:t>These activated platelets begin adhering to the wall of the blood vessel at the site of bleeding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Anticoagulants- Platelets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6824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altLang="en-US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altLang="en-US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altLang="en-US" b="1" dirty="0" smtClean="0">
                <a:solidFill>
                  <a:srgbClr val="0070C0"/>
                </a:solidFill>
              </a:rPr>
              <a:t>Fibrinogen is converted to </a:t>
            </a:r>
            <a:r>
              <a:rPr lang="en-US" altLang="en-US" b="1" dirty="0" smtClean="0">
                <a:solidFill>
                  <a:srgbClr val="C00000"/>
                </a:solidFill>
              </a:rPr>
              <a:t>Fibrin</a:t>
            </a:r>
            <a:r>
              <a:rPr lang="en-US" altLang="en-US" b="1" dirty="0" smtClean="0">
                <a:solidFill>
                  <a:srgbClr val="0070C0"/>
                </a:solidFill>
              </a:rPr>
              <a:t> by Thrombin.</a:t>
            </a:r>
            <a:endParaRPr lang="en-US" altLang="en-US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altLang="en-US" b="1" dirty="0" smtClean="0">
                <a:solidFill>
                  <a:srgbClr val="C00000"/>
                </a:solidFill>
              </a:rPr>
              <a:t>Fibrin</a:t>
            </a:r>
            <a:r>
              <a:rPr lang="en-US" altLang="en-US" dirty="0" smtClean="0"/>
              <a:t> </a:t>
            </a:r>
            <a:r>
              <a:rPr lang="en-US" altLang="en-US" dirty="0"/>
              <a:t>strands stick to the exposed vessel wall, clumping together and forming a web-like complex of </a:t>
            </a:r>
            <a:r>
              <a:rPr lang="en-US" altLang="en-US" dirty="0" smtClean="0"/>
              <a:t>strands and red </a:t>
            </a:r>
            <a:r>
              <a:rPr lang="en-US" altLang="en-US" dirty="0"/>
              <a:t>blood cells become caught up in the web, </a:t>
            </a:r>
            <a:endParaRPr lang="en-US" altLang="en-US" dirty="0" smtClean="0"/>
          </a:p>
          <a:p>
            <a:pPr marL="0" indent="0">
              <a:buNone/>
            </a:pPr>
            <a:r>
              <a:rPr lang="en-US" altLang="en-US" b="1" dirty="0">
                <a:solidFill>
                  <a:srgbClr val="C00000"/>
                </a:solidFill>
              </a:rPr>
              <a:t>C</a:t>
            </a:r>
            <a:r>
              <a:rPr lang="en-US" altLang="en-US" b="1" dirty="0" smtClean="0">
                <a:solidFill>
                  <a:srgbClr val="C00000"/>
                </a:solidFill>
              </a:rPr>
              <a:t>ausing </a:t>
            </a:r>
            <a:r>
              <a:rPr lang="en-US" altLang="en-US" b="1" dirty="0">
                <a:solidFill>
                  <a:srgbClr val="C00000"/>
                </a:solidFill>
              </a:rPr>
              <a:t>a </a:t>
            </a:r>
            <a:r>
              <a:rPr lang="en-US" altLang="en-US" b="1" dirty="0" smtClean="0">
                <a:solidFill>
                  <a:srgbClr val="C00000"/>
                </a:solidFill>
              </a:rPr>
              <a:t>Clot</a:t>
            </a:r>
            <a:endParaRPr lang="en-US" altLang="en-US" b="1" dirty="0">
              <a:solidFill>
                <a:srgbClr val="C00000"/>
              </a:solidFill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Anticoagulants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806421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7412" y="194758"/>
            <a:ext cx="7392786" cy="65732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Left Arrow 5"/>
          <p:cNvSpPr/>
          <p:nvPr/>
        </p:nvSpPr>
        <p:spPr>
          <a:xfrm>
            <a:off x="10912220" y="4364373"/>
            <a:ext cx="885000" cy="484632"/>
          </a:xfrm>
          <a:prstGeom prst="leftArrow">
            <a:avLst/>
          </a:prstGeom>
          <a:solidFill>
            <a:srgbClr val="FFFF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ight Arrow 7"/>
          <p:cNvSpPr/>
          <p:nvPr/>
        </p:nvSpPr>
        <p:spPr>
          <a:xfrm>
            <a:off x="2100008" y="875284"/>
            <a:ext cx="978408" cy="484632"/>
          </a:xfrm>
          <a:prstGeom prst="rightArrow">
            <a:avLst/>
          </a:prstGeom>
          <a:solidFill>
            <a:srgbClr val="FFFF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Left Arrow 13"/>
          <p:cNvSpPr/>
          <p:nvPr/>
        </p:nvSpPr>
        <p:spPr>
          <a:xfrm>
            <a:off x="10912220" y="3662281"/>
            <a:ext cx="886387" cy="484632"/>
          </a:xfrm>
          <a:prstGeom prst="leftArrow">
            <a:avLst/>
          </a:prstGeom>
          <a:solidFill>
            <a:srgbClr val="FFFF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Explosion 2 14"/>
          <p:cNvSpPr/>
          <p:nvPr/>
        </p:nvSpPr>
        <p:spPr>
          <a:xfrm>
            <a:off x="8015060" y="1771650"/>
            <a:ext cx="441552" cy="342900"/>
          </a:xfrm>
          <a:prstGeom prst="irregularSeal2">
            <a:avLst/>
          </a:prstGeom>
          <a:solidFill>
            <a:srgbClr val="FFC0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Explosion 2 15"/>
          <p:cNvSpPr/>
          <p:nvPr/>
        </p:nvSpPr>
        <p:spPr>
          <a:xfrm>
            <a:off x="7188653" y="1771650"/>
            <a:ext cx="457200" cy="342900"/>
          </a:xfrm>
          <a:prstGeom prst="irregularSeal2">
            <a:avLst/>
          </a:prstGeom>
          <a:solidFill>
            <a:srgbClr val="FFC0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Explosion 2 16"/>
          <p:cNvSpPr/>
          <p:nvPr/>
        </p:nvSpPr>
        <p:spPr>
          <a:xfrm>
            <a:off x="6650252" y="3926668"/>
            <a:ext cx="457201" cy="440490"/>
          </a:xfrm>
          <a:prstGeom prst="irregularSeal2">
            <a:avLst/>
          </a:prstGeom>
          <a:solidFill>
            <a:srgbClr val="FFC0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730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103460537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 w="12700">
          <a:solidFill>
            <a:schemeClr val="accent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tx2">
              <a:lumMod val="20000"/>
              <a:lumOff val="80000"/>
            </a:schemeClr>
          </a:solidFill>
        </a:ln>
      </a:spPr>
      <a:bodyPr wrap="square" rtlCol="0" anchor="ctr" anchorCtr="1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Pharmacy design template" id="{31B17BDC-8AFF-47FE-B8AB-2C77A3BDA084}" vid="{8178D3CA-D80E-49E3-B1D5-0DCCF7151C3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Franklin Gothic">
      <a:majorFont>
        <a:latin typeface="Franklin Gothic Medium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Franklin Gothic">
      <a:majorFont>
        <a:latin typeface="Franklin Gothic Medium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7B06AF52-9C9F-455C-9927-CBCF255C787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TS103460537</Template>
  <TotalTime>0</TotalTime>
  <Words>1135</Words>
  <Application>Microsoft Office PowerPoint</Application>
  <PresentationFormat>Custom</PresentationFormat>
  <Paragraphs>274</Paragraphs>
  <Slides>40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TS103460537</vt:lpstr>
      <vt:lpstr>Anticoagulants</vt:lpstr>
      <vt:lpstr>Anticoagulants</vt:lpstr>
      <vt:lpstr>Anticoagulants</vt:lpstr>
      <vt:lpstr>Anticoagulants</vt:lpstr>
      <vt:lpstr>Anticoagulants</vt:lpstr>
      <vt:lpstr>Anticoagulants</vt:lpstr>
      <vt:lpstr>Anticoagulants- Platelets</vt:lpstr>
      <vt:lpstr>Anticoagulants</vt:lpstr>
      <vt:lpstr>PowerPoint Presentation</vt:lpstr>
      <vt:lpstr>Anticoagulation classes</vt:lpstr>
      <vt:lpstr>Signs and Symptoms of Bleeding</vt:lpstr>
      <vt:lpstr>Signs and Symptoms of Bleeding</vt:lpstr>
      <vt:lpstr>Anticoagulants</vt:lpstr>
      <vt:lpstr>Anticoagulants</vt:lpstr>
      <vt:lpstr>Anticoagulants</vt:lpstr>
      <vt:lpstr>Anticoagulants</vt:lpstr>
      <vt:lpstr>Anticoagulants</vt:lpstr>
      <vt:lpstr>Anticoagulants - Coumadin</vt:lpstr>
      <vt:lpstr>Key interactions in the older patient involve Coumadin, warfarin</vt:lpstr>
      <vt:lpstr>Key interactions in the older patient  involve Coumadin, warfarin</vt:lpstr>
      <vt:lpstr>Warfarin interactions in Older Patients</vt:lpstr>
      <vt:lpstr>Reversing an Anticoagulant</vt:lpstr>
      <vt:lpstr>Reversing Coumadin</vt:lpstr>
      <vt:lpstr>Dosing Adjustments in a NON-Bleeding Patient</vt:lpstr>
      <vt:lpstr>Anticoagulants</vt:lpstr>
      <vt:lpstr>Anticoagulants</vt:lpstr>
      <vt:lpstr>Anticoagulants</vt:lpstr>
      <vt:lpstr>Anticoagulants - Heparins</vt:lpstr>
      <vt:lpstr>Anticoagulants</vt:lpstr>
      <vt:lpstr>Anticoagulants</vt:lpstr>
      <vt:lpstr>Reversing Thrombin inhibitors</vt:lpstr>
      <vt:lpstr>Anticoagulants</vt:lpstr>
      <vt:lpstr>Anticoagulants</vt:lpstr>
      <vt:lpstr>Anticoagulants</vt:lpstr>
      <vt:lpstr>Factor Xa Inhibitors</vt:lpstr>
      <vt:lpstr>Factor Xa Inhibitors</vt:lpstr>
      <vt:lpstr>Factor Xa Inhibitors</vt:lpstr>
      <vt:lpstr>Reversing Factor Xa Inhibitors</vt:lpstr>
      <vt:lpstr>Factor Xa Inhibitors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2013-05-28T12:36:54Z</dcterms:created>
  <dcterms:modified xsi:type="dcterms:W3CDTF">2016-03-01T22:08:02Z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TC034605379991</vt:lpwstr>
  </property>
</Properties>
</file>